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8" r:id="rId3"/>
    <p:sldId id="259" r:id="rId4"/>
    <p:sldId id="260" r:id="rId5"/>
    <p:sldId id="261" r:id="rId6"/>
    <p:sldId id="265" r:id="rId7"/>
    <p:sldId id="262" r:id="rId8"/>
    <p:sldId id="264" r:id="rId9"/>
    <p:sldId id="269" r:id="rId10"/>
    <p:sldId id="266" r:id="rId11"/>
    <p:sldId id="267" r:id="rId12"/>
    <p:sldId id="268" r:id="rId13"/>
    <p:sldId id="270" r:id="rId14"/>
    <p:sldId id="271" r:id="rId15"/>
    <p:sldId id="257" r:id="rId16"/>
    <p:sldId id="272" r:id="rId17"/>
    <p:sldId id="284" r:id="rId18"/>
    <p:sldId id="273" r:id="rId19"/>
    <p:sldId id="274" r:id="rId20"/>
    <p:sldId id="276" r:id="rId21"/>
    <p:sldId id="275" r:id="rId22"/>
    <p:sldId id="277" r:id="rId23"/>
    <p:sldId id="279" r:id="rId2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A79C28-D1CA-4B63-875B-0D4C24B0D871}" type="datetimeFigureOut">
              <a:rPr kumimoji="1" lang="ja-JP" altLang="en-US" smtClean="0"/>
              <a:t>2015/11/6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5FB9FA-671F-4074-A3FB-13353E51B760}" type="slidenum">
              <a:rPr kumimoji="1" lang="ja-JP" altLang="en-US" smtClean="0"/>
              <a:t>‹#›</a:t>
            </a:fld>
            <a:endParaRPr kumimoji="1" lang="ja-JP" altLang="en-US"/>
          </a:p>
        </p:txBody>
      </p:sp>
    </p:spTree>
    <p:extLst>
      <p:ext uri="{BB962C8B-B14F-4D97-AF65-F5344CB8AC3E}">
        <p14:creationId xmlns:p14="http://schemas.microsoft.com/office/powerpoint/2010/main" val="21606537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AM is in Pi_2^P but</a:t>
            </a:r>
            <a:r>
              <a:rPr kumimoji="1" lang="en-US" altLang="ja-JP" baseline="0" dirty="0" smtClean="0"/>
              <a:t> incomparable to PP; SBQP=Small Bounded-error Quantum P; MA cap P^NP &lt; S_2P &lt; ZPP^NP</a:t>
            </a:r>
            <a:endParaRPr kumimoji="1" lang="ja-JP" altLang="en-US" dirty="0"/>
          </a:p>
        </p:txBody>
      </p:sp>
      <p:sp>
        <p:nvSpPr>
          <p:cNvPr id="4" name="スライド番号プレースホルダー 3"/>
          <p:cNvSpPr>
            <a:spLocks noGrp="1"/>
          </p:cNvSpPr>
          <p:nvPr>
            <p:ph type="sldNum" sz="quarter" idx="10"/>
          </p:nvPr>
        </p:nvSpPr>
        <p:spPr/>
        <p:txBody>
          <a:bodyPr/>
          <a:lstStyle/>
          <a:p>
            <a:fld id="{D55FB9FA-671F-4074-A3FB-13353E51B760}" type="slidenum">
              <a:rPr kumimoji="1" lang="ja-JP" altLang="en-US" smtClean="0"/>
              <a:t>5</a:t>
            </a:fld>
            <a:endParaRPr kumimoji="1" lang="ja-JP" altLang="en-US"/>
          </a:p>
        </p:txBody>
      </p:sp>
    </p:spTree>
    <p:extLst>
      <p:ext uri="{BB962C8B-B14F-4D97-AF65-F5344CB8AC3E}">
        <p14:creationId xmlns:p14="http://schemas.microsoft.com/office/powerpoint/2010/main" val="2411151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5FB9FA-671F-4074-A3FB-13353E51B760}" type="slidenum">
              <a:rPr kumimoji="1" lang="ja-JP" altLang="en-US" smtClean="0"/>
              <a:t>6</a:t>
            </a:fld>
            <a:endParaRPr kumimoji="1" lang="ja-JP" altLang="en-US"/>
          </a:p>
        </p:txBody>
      </p:sp>
    </p:spTree>
    <p:extLst>
      <p:ext uri="{BB962C8B-B14F-4D97-AF65-F5344CB8AC3E}">
        <p14:creationId xmlns:p14="http://schemas.microsoft.com/office/powerpoint/2010/main" val="111165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5FB9FA-671F-4074-A3FB-13353E51B760}" type="slidenum">
              <a:rPr kumimoji="1" lang="ja-JP" altLang="en-US" smtClean="0"/>
              <a:t>9</a:t>
            </a:fld>
            <a:endParaRPr kumimoji="1" lang="ja-JP" altLang="en-US"/>
          </a:p>
        </p:txBody>
      </p:sp>
    </p:spTree>
    <p:extLst>
      <p:ext uri="{BB962C8B-B14F-4D97-AF65-F5344CB8AC3E}">
        <p14:creationId xmlns:p14="http://schemas.microsoft.com/office/powerpoint/2010/main" val="2211583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5FB9FA-671F-4074-A3FB-13353E51B760}" type="slidenum">
              <a:rPr kumimoji="1" lang="ja-JP" altLang="en-US" smtClean="0"/>
              <a:t>12</a:t>
            </a:fld>
            <a:endParaRPr kumimoji="1" lang="ja-JP" altLang="en-US"/>
          </a:p>
        </p:txBody>
      </p:sp>
    </p:spTree>
    <p:extLst>
      <p:ext uri="{BB962C8B-B14F-4D97-AF65-F5344CB8AC3E}">
        <p14:creationId xmlns:p14="http://schemas.microsoft.com/office/powerpoint/2010/main" val="3087743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5FB9FA-671F-4074-A3FB-13353E51B760}" type="slidenum">
              <a:rPr kumimoji="1" lang="ja-JP" altLang="en-US" smtClean="0"/>
              <a:t>19</a:t>
            </a:fld>
            <a:endParaRPr kumimoji="1" lang="ja-JP" altLang="en-US"/>
          </a:p>
        </p:txBody>
      </p:sp>
    </p:spTree>
    <p:extLst>
      <p:ext uri="{BB962C8B-B14F-4D97-AF65-F5344CB8AC3E}">
        <p14:creationId xmlns:p14="http://schemas.microsoft.com/office/powerpoint/2010/main" val="412296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5FB9FA-671F-4074-A3FB-13353E51B760}" type="slidenum">
              <a:rPr kumimoji="1" lang="ja-JP" altLang="en-US" smtClean="0"/>
              <a:t>20</a:t>
            </a:fld>
            <a:endParaRPr kumimoji="1" lang="ja-JP" altLang="en-US"/>
          </a:p>
        </p:txBody>
      </p:sp>
    </p:spTree>
    <p:extLst>
      <p:ext uri="{BB962C8B-B14F-4D97-AF65-F5344CB8AC3E}">
        <p14:creationId xmlns:p14="http://schemas.microsoft.com/office/powerpoint/2010/main" val="2411151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2015/11/6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2015/11/6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2015/11/6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2015/11/6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3.jpeg"/><Relationship Id="rId7" Type="http://schemas.openxmlformats.org/officeDocument/2006/relationships/image" Target="../media/image24.png"/><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image" Target="../media/image26.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29.png"/><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28.png"/><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19.png"/><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3.png"/><Relationship Id="rId7" Type="http://schemas.openxmlformats.org/officeDocument/2006/relationships/image" Target="../media/image1.wmf"/><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2.wmf"/><Relationship Id="rId11" Type="http://schemas.openxmlformats.org/officeDocument/2006/relationships/image" Target="../media/image39.png"/><Relationship Id="rId5" Type="http://schemas.openxmlformats.org/officeDocument/2006/relationships/image" Target="../media/image6.wmf"/><Relationship Id="rId10" Type="http://schemas.openxmlformats.org/officeDocument/2006/relationships/image" Target="../media/image38.png"/><Relationship Id="rId4" Type="http://schemas.openxmlformats.org/officeDocument/2006/relationships/image" Target="../media/image25.png"/><Relationship Id="rId9" Type="http://schemas.openxmlformats.org/officeDocument/2006/relationships/image" Target="../media/image37.png"/></Relationships>
</file>

<file path=ppt/slides/_rels/slide1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30.png"/></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5" Type="http://schemas.openxmlformats.org/officeDocument/2006/relationships/image" Target="../media/image41.png"/><Relationship Id="rId4" Type="http://schemas.openxmlformats.org/officeDocument/2006/relationships/image" Target="../media/image4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image" Target="../media/image42.png"/></Relationships>
</file>

<file path=ppt/slides/_rels/slide19.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image" Target="../media/image4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wmf"/><Relationship Id="rId7" Type="http://schemas.openxmlformats.org/officeDocument/2006/relationships/image" Target="../media/image9.png"/><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49.png"/><Relationship Id="rId4" Type="http://schemas.openxmlformats.org/officeDocument/2006/relationships/image" Target="../media/image32.png"/><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2.wmf"/><Relationship Id="rId7" Type="http://schemas.openxmlformats.org/officeDocument/2006/relationships/image" Target="../media/image15.png"/><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49.png"/><Relationship Id="rId9"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44824"/>
            <a:ext cx="7772400" cy="1470025"/>
          </a:xfrm>
        </p:spPr>
        <p:txBody>
          <a:bodyPr/>
          <a:lstStyle/>
          <a:p>
            <a:r>
              <a:rPr lang="en-US" altLang="ja-JP" sz="3600" i="1" dirty="0">
                <a:solidFill>
                  <a:srgbClr val="0070C0"/>
                </a:solidFill>
              </a:rPr>
              <a:t>Stronger Methods of Making Quantum Interactive Proofs Perfectly Complete</a:t>
            </a:r>
            <a:endParaRPr kumimoji="1" lang="ja-JP" altLang="en-US" dirty="0"/>
          </a:p>
        </p:txBody>
      </p:sp>
      <p:sp>
        <p:nvSpPr>
          <p:cNvPr id="3" name="サブタイトル 2"/>
          <p:cNvSpPr>
            <a:spLocks noGrp="1"/>
          </p:cNvSpPr>
          <p:nvPr>
            <p:ph type="subTitle" idx="1"/>
          </p:nvPr>
        </p:nvSpPr>
        <p:spPr>
          <a:xfrm>
            <a:off x="1187624" y="3886200"/>
            <a:ext cx="6840760" cy="2783160"/>
          </a:xfrm>
        </p:spPr>
        <p:txBody>
          <a:bodyPr>
            <a:normAutofit/>
          </a:bodyPr>
          <a:lstStyle/>
          <a:p>
            <a:pPr lvl="0"/>
            <a:r>
              <a:rPr lang="ja-JP" altLang="en-US" sz="2400" dirty="0">
                <a:solidFill>
                  <a:srgbClr val="002060"/>
                </a:solidFill>
              </a:rPr>
              <a:t>小林弘</a:t>
            </a:r>
            <a:r>
              <a:rPr lang="ja-JP" altLang="en-US" sz="2400" dirty="0" smtClean="0">
                <a:solidFill>
                  <a:srgbClr val="002060"/>
                </a:solidFill>
              </a:rPr>
              <a:t>忠（国立情報学研究所）</a:t>
            </a:r>
            <a:endParaRPr lang="en-US" altLang="ja-JP" sz="2400" dirty="0">
              <a:solidFill>
                <a:srgbClr val="002060"/>
              </a:solidFill>
            </a:endParaRPr>
          </a:p>
          <a:p>
            <a:pPr lvl="0"/>
            <a:r>
              <a:rPr lang="en-US" altLang="ja-JP" sz="2400" dirty="0">
                <a:solidFill>
                  <a:srgbClr val="002060"/>
                </a:solidFill>
              </a:rPr>
              <a:t>Francois Le </a:t>
            </a:r>
            <a:r>
              <a:rPr lang="en-US" altLang="ja-JP" sz="2400" dirty="0" smtClean="0">
                <a:solidFill>
                  <a:srgbClr val="002060"/>
                </a:solidFill>
              </a:rPr>
              <a:t>Gall</a:t>
            </a:r>
            <a:r>
              <a:rPr lang="ja-JP" altLang="en-US" sz="2400" dirty="0" smtClean="0">
                <a:solidFill>
                  <a:srgbClr val="002060"/>
                </a:solidFill>
              </a:rPr>
              <a:t>（東京大学）</a:t>
            </a:r>
            <a:endParaRPr lang="en-US" altLang="ja-JP" sz="2400" dirty="0">
              <a:solidFill>
                <a:srgbClr val="002060"/>
              </a:solidFill>
            </a:endParaRPr>
          </a:p>
          <a:p>
            <a:pPr lvl="0"/>
            <a:r>
              <a:rPr lang="ja-JP" altLang="en-US" sz="2400" dirty="0">
                <a:solidFill>
                  <a:srgbClr val="002060"/>
                </a:solidFill>
              </a:rPr>
              <a:t>西村治</a:t>
            </a:r>
            <a:r>
              <a:rPr lang="ja-JP" altLang="en-US" sz="2400" dirty="0" smtClean="0">
                <a:solidFill>
                  <a:srgbClr val="002060"/>
                </a:solidFill>
              </a:rPr>
              <a:t>道（名古屋大学）</a:t>
            </a:r>
            <a:endParaRPr lang="en-US" altLang="ja-JP" sz="2400" dirty="0">
              <a:solidFill>
                <a:srgbClr val="002060"/>
              </a:solidFill>
            </a:endParaRPr>
          </a:p>
          <a:p>
            <a:pPr lvl="0"/>
            <a:endParaRPr lang="en-US" altLang="ja-JP" sz="2400" dirty="0">
              <a:solidFill>
                <a:srgbClr val="002060"/>
              </a:solidFill>
            </a:endParaRPr>
          </a:p>
          <a:p>
            <a:pPr lvl="0"/>
            <a:r>
              <a:rPr lang="en-US" altLang="ja-JP" sz="2400" dirty="0" smtClean="0">
                <a:solidFill>
                  <a:srgbClr val="002060"/>
                </a:solidFill>
              </a:rPr>
              <a:t>2013</a:t>
            </a:r>
            <a:r>
              <a:rPr lang="ja-JP" altLang="en-US" sz="2400" dirty="0" smtClean="0">
                <a:solidFill>
                  <a:srgbClr val="002060"/>
                </a:solidFill>
              </a:rPr>
              <a:t>年</a:t>
            </a:r>
            <a:r>
              <a:rPr lang="en-US" altLang="ja-JP" sz="2400" dirty="0" smtClean="0">
                <a:solidFill>
                  <a:srgbClr val="002060"/>
                </a:solidFill>
              </a:rPr>
              <a:t>6</a:t>
            </a:r>
            <a:r>
              <a:rPr lang="ja-JP" altLang="en-US" sz="2400" dirty="0" smtClean="0">
                <a:solidFill>
                  <a:srgbClr val="002060"/>
                </a:solidFill>
              </a:rPr>
              <a:t>月</a:t>
            </a:r>
            <a:r>
              <a:rPr lang="en-US" altLang="ja-JP" sz="2400" dirty="0" smtClean="0">
                <a:solidFill>
                  <a:srgbClr val="002060"/>
                </a:solidFill>
              </a:rPr>
              <a:t>24</a:t>
            </a:r>
            <a:r>
              <a:rPr lang="ja-JP" altLang="en-US" sz="2400" dirty="0" smtClean="0">
                <a:solidFill>
                  <a:srgbClr val="002060"/>
                </a:solidFill>
              </a:rPr>
              <a:t>日</a:t>
            </a:r>
            <a:endParaRPr lang="en-US" altLang="ja-JP" sz="2400" dirty="0">
              <a:solidFill>
                <a:srgbClr val="002060"/>
              </a:solidFill>
            </a:endParaRPr>
          </a:p>
          <a:p>
            <a:pPr lvl="0"/>
            <a:r>
              <a:rPr lang="ja-JP" altLang="en-US" sz="2400" dirty="0">
                <a:solidFill>
                  <a:srgbClr val="002060"/>
                </a:solidFill>
              </a:rPr>
              <a:t>コンプ研</a:t>
            </a:r>
            <a:r>
              <a:rPr lang="en-US" altLang="ja-JP" sz="2400" dirty="0" smtClean="0">
                <a:solidFill>
                  <a:srgbClr val="002060"/>
                </a:solidFill>
              </a:rPr>
              <a:t>@</a:t>
            </a:r>
            <a:r>
              <a:rPr lang="ja-JP" altLang="en-US" sz="2400" dirty="0" smtClean="0">
                <a:solidFill>
                  <a:srgbClr val="002060"/>
                </a:solidFill>
              </a:rPr>
              <a:t>奈良女子大</a:t>
            </a:r>
            <a:endParaRPr lang="ja-JP" altLang="en-US" sz="2400" dirty="0">
              <a:solidFill>
                <a:srgbClr val="002060"/>
              </a:solidFill>
            </a:endParaRPr>
          </a:p>
          <a:p>
            <a:endParaRPr kumimoji="1" lang="ja-JP" altLang="en-US" dirty="0"/>
          </a:p>
        </p:txBody>
      </p:sp>
    </p:spTree>
    <p:extLst>
      <p:ext uri="{BB962C8B-B14F-4D97-AF65-F5344CB8AC3E}">
        <p14:creationId xmlns:p14="http://schemas.microsoft.com/office/powerpoint/2010/main" val="1822803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normAutofit/>
          </a:bodyPr>
          <a:lstStyle/>
          <a:p>
            <a:r>
              <a:rPr kumimoji="1" lang="en-US" altLang="ja-JP" sz="3600" dirty="0" smtClean="0">
                <a:solidFill>
                  <a:srgbClr val="0070C0"/>
                </a:solidFill>
              </a:rPr>
              <a:t>QMA vs. QMA</a:t>
            </a:r>
            <a:r>
              <a:rPr kumimoji="1" lang="en-US" altLang="ja-JP" sz="3600" baseline="-25000" dirty="0" smtClean="0">
                <a:solidFill>
                  <a:srgbClr val="0070C0"/>
                </a:solidFill>
              </a:rPr>
              <a:t>1</a:t>
            </a:r>
            <a:endParaRPr kumimoji="1" lang="ja-JP" altLang="en-US" sz="3600" baseline="-25000" dirty="0">
              <a:solidFill>
                <a:srgbClr val="0070C0"/>
              </a:solidFill>
            </a:endParaRPr>
          </a:p>
        </p:txBody>
      </p:sp>
      <p:sp>
        <p:nvSpPr>
          <p:cNvPr id="3" name="コンテンツ プレースホルダー 2"/>
          <p:cNvSpPr>
            <a:spLocks noGrp="1"/>
          </p:cNvSpPr>
          <p:nvPr>
            <p:ph idx="1"/>
          </p:nvPr>
        </p:nvSpPr>
        <p:spPr>
          <a:xfrm>
            <a:off x="457200" y="1124744"/>
            <a:ext cx="8229600" cy="4525963"/>
          </a:xfrm>
        </p:spPr>
        <p:txBody>
          <a:bodyPr>
            <a:normAutofit/>
          </a:bodyPr>
          <a:lstStyle/>
          <a:p>
            <a:r>
              <a:rPr lang="ja-JP" altLang="en-US" sz="2400" dirty="0" smtClean="0"/>
              <a:t>未解決</a:t>
            </a:r>
            <a:r>
              <a:rPr lang="en-US" altLang="ja-JP" sz="2400" dirty="0" smtClean="0"/>
              <a:t>…</a:t>
            </a:r>
            <a:r>
              <a:rPr lang="ja-JP" altLang="en-US" sz="2400" dirty="0" smtClean="0"/>
              <a:t>（</a:t>
            </a:r>
            <a:r>
              <a:rPr lang="en-US" altLang="ja-JP" sz="2400" dirty="0" smtClean="0"/>
              <a:t>[Kitaev-Watrous00]</a:t>
            </a:r>
            <a:r>
              <a:rPr lang="ja-JP" altLang="en-US" sz="2400" dirty="0" smtClean="0"/>
              <a:t>以来？）</a:t>
            </a:r>
            <a:endParaRPr lang="en-US" altLang="ja-JP" sz="2400" dirty="0" smtClean="0"/>
          </a:p>
          <a:p>
            <a:r>
              <a:rPr lang="ja-JP" altLang="en-US" sz="2400" dirty="0" smtClean="0"/>
              <a:t>古典の類推からは</a:t>
            </a:r>
            <a:r>
              <a:rPr lang="en-US" altLang="ja-JP" sz="2400" dirty="0" smtClean="0"/>
              <a:t>QMA</a:t>
            </a:r>
            <a:r>
              <a:rPr lang="ja-JP" altLang="en-US" sz="2400" dirty="0" smtClean="0"/>
              <a:t>も片側誤り化できそう，しかし</a:t>
            </a:r>
            <a:r>
              <a:rPr lang="en-US" altLang="ja-JP" sz="2400" dirty="0" smtClean="0"/>
              <a:t>…</a:t>
            </a:r>
          </a:p>
          <a:p>
            <a:r>
              <a:rPr lang="ja-JP" altLang="en-US" sz="2400" dirty="0" smtClean="0">
                <a:solidFill>
                  <a:srgbClr val="FF0000"/>
                </a:solidFill>
                <a:latin typeface="ＭＳ ゴシック"/>
                <a:ea typeface="ＭＳ ゴシック"/>
              </a:rPr>
              <a:t>∃</a:t>
            </a:r>
            <a:r>
              <a:rPr lang="ja-JP" altLang="en-US" sz="2400" dirty="0" smtClean="0">
                <a:solidFill>
                  <a:srgbClr val="FF0000"/>
                </a:solidFill>
              </a:rPr>
              <a:t>量子オラクル</a:t>
            </a:r>
            <a:r>
              <a:rPr lang="en-US" altLang="ja-JP" sz="2400" dirty="0" smtClean="0">
                <a:solidFill>
                  <a:srgbClr val="FF0000"/>
                </a:solidFill>
              </a:rPr>
              <a:t>U [QMA</a:t>
            </a:r>
            <a:r>
              <a:rPr lang="en-US" altLang="ja-JP" sz="2400" baseline="30000" dirty="0" smtClean="0">
                <a:solidFill>
                  <a:srgbClr val="FF0000"/>
                </a:solidFill>
              </a:rPr>
              <a:t>U</a:t>
            </a:r>
            <a:r>
              <a:rPr lang="en-US" altLang="ja-JP" sz="2400" dirty="0" smtClean="0">
                <a:solidFill>
                  <a:srgbClr val="FF0000"/>
                </a:solidFill>
                <a:latin typeface="ＭＳ ゴシック"/>
                <a:ea typeface="ＭＳ ゴシック"/>
              </a:rPr>
              <a:t>≠</a:t>
            </a:r>
            <a:r>
              <a:rPr lang="en-US" altLang="ja-JP" sz="2400" dirty="0" smtClean="0">
                <a:solidFill>
                  <a:srgbClr val="FF0000"/>
                </a:solidFill>
              </a:rPr>
              <a:t>QMA</a:t>
            </a:r>
            <a:r>
              <a:rPr lang="en-US" altLang="ja-JP" sz="2400" baseline="-25000" dirty="0" smtClean="0">
                <a:solidFill>
                  <a:srgbClr val="FF0000"/>
                </a:solidFill>
              </a:rPr>
              <a:t>1</a:t>
            </a:r>
            <a:r>
              <a:rPr lang="en-US" altLang="ja-JP" sz="2400" baseline="30000" dirty="0" smtClean="0">
                <a:solidFill>
                  <a:srgbClr val="FF0000"/>
                </a:solidFill>
              </a:rPr>
              <a:t>U</a:t>
            </a:r>
            <a:r>
              <a:rPr lang="en-US" altLang="ja-JP" sz="2400" dirty="0" smtClean="0">
                <a:solidFill>
                  <a:srgbClr val="FF0000"/>
                </a:solidFill>
              </a:rPr>
              <a:t>]   </a:t>
            </a:r>
            <a:r>
              <a:rPr lang="en-US" altLang="ja-JP" sz="2000" dirty="0" smtClean="0"/>
              <a:t>[Aaronson09]</a:t>
            </a:r>
          </a:p>
          <a:p>
            <a:endParaRPr kumimoji="1" lang="ja-JP" altLang="en-US" sz="2400" dirty="0"/>
          </a:p>
        </p:txBody>
      </p:sp>
      <p:sp>
        <p:nvSpPr>
          <p:cNvPr id="4" name="正方形/長方形 3"/>
          <p:cNvSpPr/>
          <p:nvPr/>
        </p:nvSpPr>
        <p:spPr>
          <a:xfrm>
            <a:off x="5652120" y="2665512"/>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量子オラクル</a:t>
            </a:r>
            <a:endParaRPr kumimoji="1" lang="ja-JP" altLang="en-US" dirty="0"/>
          </a:p>
        </p:txBody>
      </p:sp>
      <p:sp>
        <p:nvSpPr>
          <p:cNvPr id="5" name="正方形/長方形 4"/>
          <p:cNvSpPr/>
          <p:nvPr/>
        </p:nvSpPr>
        <p:spPr>
          <a:xfrm>
            <a:off x="611560" y="2665512"/>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古典</a:t>
            </a:r>
            <a:r>
              <a:rPr lang="ja-JP" altLang="en-US" dirty="0" smtClean="0"/>
              <a:t>オラクル</a:t>
            </a:r>
            <a:endParaRPr kumimoji="1" lang="ja-JP" altLang="en-US" dirty="0"/>
          </a:p>
        </p:txBody>
      </p:sp>
      <p:pic>
        <p:nvPicPr>
          <p:cNvPr id="6" name="Picture 13" descr="j02920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811153"/>
            <a:ext cx="1080120" cy="102538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D:\mi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3347864"/>
            <a:ext cx="1117848" cy="1117848"/>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線矢印コネクタ 7"/>
          <p:cNvCxnSpPr/>
          <p:nvPr/>
        </p:nvCxnSpPr>
        <p:spPr>
          <a:xfrm flipH="1" flipV="1">
            <a:off x="1439652" y="4321696"/>
            <a:ext cx="1116124" cy="7920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テキスト ボックス 8"/>
              <p:cNvSpPr txBox="1"/>
              <p:nvPr/>
            </p:nvSpPr>
            <p:spPr>
              <a:xfrm>
                <a:off x="1259632" y="4811153"/>
                <a:ext cx="1008112" cy="369332"/>
              </a:xfrm>
              <a:prstGeom prst="rect">
                <a:avLst/>
              </a:prstGeom>
              <a:noFill/>
            </p:spPr>
            <p:txBody>
              <a:bodyPr wrap="square" rtlCol="0">
                <a:spAutoFit/>
              </a:bodyPr>
              <a:lstStyle/>
              <a:p>
                <a:r>
                  <a:rPr kumimoji="1" lang="ja-JP" altLang="en-US" dirty="0" smtClean="0"/>
                  <a:t>質問 </a:t>
                </a:r>
                <a14:m>
                  <m:oMath xmlns:m="http://schemas.openxmlformats.org/officeDocument/2006/math">
                    <m:r>
                      <a:rPr kumimoji="1" lang="en-US" altLang="ja-JP" i="1" dirty="0" smtClean="0">
                        <a:latin typeface="Cambria Math"/>
                      </a:rPr>
                      <m:t>𝑥</m:t>
                    </m:r>
                  </m:oMath>
                </a14:m>
                <a:endParaRPr kumimoji="1" lang="ja-JP" altLang="en-US"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1259632" y="4811153"/>
                <a:ext cx="1008112" cy="369332"/>
              </a:xfrm>
              <a:prstGeom prst="rect">
                <a:avLst/>
              </a:prstGeom>
              <a:blipFill rotWithShape="1">
                <a:blip r:embed="rId4"/>
                <a:stretch>
                  <a:fillRect l="-5455" t="-13115" b="-19672"/>
                </a:stretch>
              </a:blipFill>
            </p:spPr>
            <p:txBody>
              <a:bodyPr/>
              <a:lstStyle/>
              <a:p>
                <a:r>
                  <a:rPr lang="ja-JP" altLang="en-US">
                    <a:noFill/>
                  </a:rPr>
                  <a:t> </a:t>
                </a:r>
              </a:p>
            </p:txBody>
          </p:sp>
        </mc:Fallback>
      </mc:AlternateContent>
      <p:sp>
        <p:nvSpPr>
          <p:cNvPr id="10" name="テキスト ボックス 9"/>
          <p:cNvSpPr txBox="1"/>
          <p:nvPr/>
        </p:nvSpPr>
        <p:spPr>
          <a:xfrm>
            <a:off x="1657400" y="3347864"/>
            <a:ext cx="1330424" cy="369332"/>
          </a:xfrm>
          <a:prstGeom prst="rect">
            <a:avLst/>
          </a:prstGeom>
          <a:noFill/>
        </p:spPr>
        <p:txBody>
          <a:bodyPr wrap="square" rtlCol="0">
            <a:spAutoFit/>
          </a:bodyPr>
          <a:lstStyle/>
          <a:p>
            <a:r>
              <a:rPr lang="ja-JP" altLang="en-US" dirty="0" smtClean="0"/>
              <a:t>オラクル </a:t>
            </a:r>
            <a:r>
              <a:rPr lang="en-US" altLang="ja-JP" i="1" dirty="0" smtClean="0"/>
              <a:t>f</a:t>
            </a:r>
            <a:endParaRPr kumimoji="1" lang="ja-JP" altLang="en-US" i="1" dirty="0"/>
          </a:p>
        </p:txBody>
      </p:sp>
      <mc:AlternateContent xmlns:mc="http://schemas.openxmlformats.org/markup-compatibility/2006" xmlns:a14="http://schemas.microsoft.com/office/drawing/2010/main">
        <mc:Choice Requires="a14">
          <p:sp>
            <p:nvSpPr>
              <p:cNvPr id="12" name="テキスト ボックス 11"/>
              <p:cNvSpPr txBox="1"/>
              <p:nvPr/>
            </p:nvSpPr>
            <p:spPr>
              <a:xfrm>
                <a:off x="2195736" y="4033664"/>
                <a:ext cx="1368152" cy="369332"/>
              </a:xfrm>
              <a:prstGeom prst="rect">
                <a:avLst/>
              </a:prstGeom>
              <a:noFill/>
            </p:spPr>
            <p:txBody>
              <a:bodyPr wrap="square" rtlCol="0">
                <a:spAutoFit/>
              </a:bodyPr>
              <a:lstStyle/>
              <a:p>
                <a:r>
                  <a:rPr lang="ja-JP" altLang="en-US" dirty="0" smtClean="0"/>
                  <a:t>答え</a:t>
                </a:r>
                <a:r>
                  <a:rPr kumimoji="1" lang="ja-JP" altLang="en-US" dirty="0" smtClean="0"/>
                  <a:t> </a:t>
                </a:r>
                <a14:m>
                  <m:oMath xmlns:m="http://schemas.openxmlformats.org/officeDocument/2006/math">
                    <m:r>
                      <a:rPr kumimoji="1" lang="en-US" altLang="ja-JP" b="0" i="1" smtClean="0">
                        <a:latin typeface="Cambria Math"/>
                      </a:rPr>
                      <m:t>𝑓</m:t>
                    </m:r>
                    <m:r>
                      <a:rPr kumimoji="1" lang="en-US" altLang="ja-JP" b="0" i="1" smtClean="0">
                        <a:latin typeface="Cambria Math"/>
                      </a:rPr>
                      <m:t>(</m:t>
                    </m:r>
                    <m:r>
                      <a:rPr kumimoji="1" lang="en-US" altLang="ja-JP" b="0" i="1" smtClean="0">
                        <a:latin typeface="Cambria Math"/>
                      </a:rPr>
                      <m:t>𝑥</m:t>
                    </m:r>
                    <m:r>
                      <a:rPr kumimoji="1" lang="en-US" altLang="ja-JP" b="0" i="1" smtClean="0">
                        <a:latin typeface="Cambria Math"/>
                      </a:rPr>
                      <m:t>)</m:t>
                    </m:r>
                  </m:oMath>
                </a14:m>
                <a:endParaRPr kumimoji="1" lang="ja-JP" altLang="en-US" dirty="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2195736" y="4033664"/>
                <a:ext cx="1368152" cy="369332"/>
              </a:xfrm>
              <a:prstGeom prst="rect">
                <a:avLst/>
              </a:prstGeom>
              <a:blipFill rotWithShape="1">
                <a:blip r:embed="rId5"/>
                <a:stretch>
                  <a:fillRect l="-3556" t="-13333" b="-21667"/>
                </a:stretch>
              </a:blipFill>
            </p:spPr>
            <p:txBody>
              <a:bodyPr/>
              <a:lstStyle/>
              <a:p>
                <a:r>
                  <a:rPr lang="ja-JP" altLang="en-US">
                    <a:noFill/>
                  </a:rPr>
                  <a:t> </a:t>
                </a:r>
              </a:p>
            </p:txBody>
          </p:sp>
        </mc:Fallback>
      </mc:AlternateContent>
      <p:cxnSp>
        <p:nvCxnSpPr>
          <p:cNvPr id="13" name="直線矢印コネクタ 12"/>
          <p:cNvCxnSpPr/>
          <p:nvPr/>
        </p:nvCxnSpPr>
        <p:spPr>
          <a:xfrm>
            <a:off x="1547664" y="4033664"/>
            <a:ext cx="1114400" cy="81813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6" name="Picture 13" descr="j02920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0272" y="4776873"/>
            <a:ext cx="1080120" cy="102538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D:\mi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04048" y="3313584"/>
            <a:ext cx="1117848" cy="1117848"/>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直線矢印コネクタ 17"/>
          <p:cNvCxnSpPr/>
          <p:nvPr/>
        </p:nvCxnSpPr>
        <p:spPr>
          <a:xfrm flipH="1" flipV="1">
            <a:off x="5904148" y="4287416"/>
            <a:ext cx="1116124" cy="7920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テキスト ボックス 18"/>
              <p:cNvSpPr txBox="1"/>
              <p:nvPr/>
            </p:nvSpPr>
            <p:spPr>
              <a:xfrm>
                <a:off x="5652120" y="4776873"/>
                <a:ext cx="1008112" cy="369332"/>
              </a:xfrm>
              <a:prstGeom prst="rect">
                <a:avLst/>
              </a:prstGeom>
              <a:noFill/>
            </p:spPr>
            <p:txBody>
              <a:bodyPr wrap="square" rtlCol="0">
                <a:spAutoFit/>
              </a:bodyPr>
              <a:lstStyle/>
              <a:p>
                <a:r>
                  <a:rPr kumimoji="1" lang="ja-JP" altLang="en-US" dirty="0" smtClean="0"/>
                  <a:t>質問 </a:t>
                </a:r>
                <a14:m>
                  <m:oMath xmlns:m="http://schemas.openxmlformats.org/officeDocument/2006/math">
                    <m:r>
                      <a:rPr kumimoji="1" lang="en-US" altLang="ja-JP" b="0" i="0" dirty="0" smtClean="0">
                        <a:latin typeface="Cambria Math"/>
                      </a:rPr>
                      <m:t>|</m:t>
                    </m:r>
                    <m:d>
                      <m:dPr>
                        <m:begChr m:val=""/>
                        <m:endChr m:val="⟩"/>
                        <m:ctrlPr>
                          <a:rPr kumimoji="1" lang="en-US" altLang="ja-JP" b="0" i="1" dirty="0" smtClean="0">
                            <a:latin typeface="Cambria Math"/>
                          </a:rPr>
                        </m:ctrlPr>
                      </m:dPr>
                      <m:e>
                        <m:r>
                          <a:rPr kumimoji="1" lang="en-US" altLang="ja-JP" b="0" i="1" dirty="0" smtClean="0">
                            <a:latin typeface="Cambria Math"/>
                          </a:rPr>
                          <m:t>𝑥</m:t>
                        </m:r>
                      </m:e>
                    </m:d>
                  </m:oMath>
                </a14:m>
                <a:endParaRPr kumimoji="1" lang="ja-JP" altLang="en-US" dirty="0"/>
              </a:p>
            </p:txBody>
          </p:sp>
        </mc:Choice>
        <mc:Fallback xmlns="">
          <p:sp>
            <p:nvSpPr>
              <p:cNvPr id="19" name="テキスト ボックス 18"/>
              <p:cNvSpPr txBox="1">
                <a:spLocks noRot="1" noChangeAspect="1" noMove="1" noResize="1" noEditPoints="1" noAdjustHandles="1" noChangeArrowheads="1" noChangeShapeType="1" noTextEdit="1"/>
              </p:cNvSpPr>
              <p:nvPr/>
            </p:nvSpPr>
            <p:spPr>
              <a:xfrm>
                <a:off x="5652120" y="4776873"/>
                <a:ext cx="1008112" cy="369332"/>
              </a:xfrm>
              <a:prstGeom prst="rect">
                <a:avLst/>
              </a:prstGeom>
              <a:blipFill rotWithShape="1">
                <a:blip r:embed="rId6"/>
                <a:stretch>
                  <a:fillRect l="-4819" t="-120000" r="-46386" b="-190000"/>
                </a:stretch>
              </a:blipFill>
            </p:spPr>
            <p:txBody>
              <a:bodyPr/>
              <a:lstStyle/>
              <a:p>
                <a:r>
                  <a:rPr lang="ja-JP" altLang="en-US">
                    <a:noFill/>
                  </a:rPr>
                  <a:t> </a:t>
                </a:r>
              </a:p>
            </p:txBody>
          </p:sp>
        </mc:Fallback>
      </mc:AlternateContent>
      <p:sp>
        <p:nvSpPr>
          <p:cNvPr id="20" name="テキスト ボックス 19"/>
          <p:cNvSpPr txBox="1"/>
          <p:nvPr/>
        </p:nvSpPr>
        <p:spPr>
          <a:xfrm>
            <a:off x="6156176" y="3313584"/>
            <a:ext cx="1330424" cy="369332"/>
          </a:xfrm>
          <a:prstGeom prst="rect">
            <a:avLst/>
          </a:prstGeom>
          <a:noFill/>
        </p:spPr>
        <p:txBody>
          <a:bodyPr wrap="square" rtlCol="0">
            <a:spAutoFit/>
          </a:bodyPr>
          <a:lstStyle/>
          <a:p>
            <a:r>
              <a:rPr lang="ja-JP" altLang="en-US" dirty="0" smtClean="0"/>
              <a:t>オラクル </a:t>
            </a:r>
            <a:r>
              <a:rPr lang="en-US" altLang="ja-JP" i="1" dirty="0" smtClean="0"/>
              <a:t>U</a:t>
            </a:r>
            <a:endParaRPr kumimoji="1" lang="ja-JP" altLang="en-US" i="1" dirty="0"/>
          </a:p>
        </p:txBody>
      </p:sp>
      <mc:AlternateContent xmlns:mc="http://schemas.openxmlformats.org/markup-compatibility/2006" xmlns:a14="http://schemas.microsoft.com/office/drawing/2010/main">
        <mc:Choice Requires="a14">
          <p:sp>
            <p:nvSpPr>
              <p:cNvPr id="21" name="テキスト ボックス 20"/>
              <p:cNvSpPr txBox="1"/>
              <p:nvPr/>
            </p:nvSpPr>
            <p:spPr>
              <a:xfrm>
                <a:off x="6660232" y="3999384"/>
                <a:ext cx="1368152" cy="369332"/>
              </a:xfrm>
              <a:prstGeom prst="rect">
                <a:avLst/>
              </a:prstGeom>
              <a:noFill/>
            </p:spPr>
            <p:txBody>
              <a:bodyPr wrap="square" rtlCol="0">
                <a:spAutoFit/>
              </a:bodyPr>
              <a:lstStyle/>
              <a:p>
                <a:r>
                  <a:rPr lang="ja-JP" altLang="en-US" dirty="0" smtClean="0"/>
                  <a:t>答え</a:t>
                </a:r>
                <a:r>
                  <a:rPr kumimoji="1" lang="ja-JP" altLang="en-US" dirty="0" smtClean="0"/>
                  <a:t> </a:t>
                </a:r>
                <a14:m>
                  <m:oMath xmlns:m="http://schemas.openxmlformats.org/officeDocument/2006/math">
                    <m:r>
                      <a:rPr kumimoji="1" lang="en-US" altLang="ja-JP" b="0" i="1" smtClean="0">
                        <a:latin typeface="Cambria Math"/>
                      </a:rPr>
                      <m:t>𝑈</m:t>
                    </m:r>
                    <m:r>
                      <a:rPr kumimoji="1" lang="en-US" altLang="ja-JP" b="0" i="1" smtClean="0">
                        <a:latin typeface="Cambria Math"/>
                      </a:rPr>
                      <m:t>|</m:t>
                    </m:r>
                    <m:d>
                      <m:dPr>
                        <m:begChr m:val=""/>
                        <m:endChr m:val="⟩"/>
                        <m:ctrlPr>
                          <a:rPr kumimoji="1" lang="en-US" altLang="ja-JP" b="0" i="1" smtClean="0">
                            <a:latin typeface="Cambria Math"/>
                          </a:rPr>
                        </m:ctrlPr>
                      </m:dPr>
                      <m:e>
                        <m:r>
                          <a:rPr kumimoji="1" lang="en-US" altLang="ja-JP" b="0" i="1" smtClean="0">
                            <a:latin typeface="Cambria Math"/>
                          </a:rPr>
                          <m:t>𝑥</m:t>
                        </m:r>
                      </m:e>
                    </m:d>
                  </m:oMath>
                </a14:m>
                <a:endParaRPr kumimoji="1" lang="ja-JP" altLang="en-US" dirty="0"/>
              </a:p>
            </p:txBody>
          </p:sp>
        </mc:Choice>
        <mc:Fallback xmlns="">
          <p:sp>
            <p:nvSpPr>
              <p:cNvPr id="21" name="テキスト ボックス 20"/>
              <p:cNvSpPr txBox="1">
                <a:spLocks noRot="1" noChangeAspect="1" noMove="1" noResize="1" noEditPoints="1" noAdjustHandles="1" noChangeArrowheads="1" noChangeShapeType="1" noTextEdit="1"/>
              </p:cNvSpPr>
              <p:nvPr/>
            </p:nvSpPr>
            <p:spPr>
              <a:xfrm>
                <a:off x="6660232" y="3999384"/>
                <a:ext cx="1368152" cy="369332"/>
              </a:xfrm>
              <a:prstGeom prst="rect">
                <a:avLst/>
              </a:prstGeom>
              <a:blipFill rotWithShape="1">
                <a:blip r:embed="rId7"/>
                <a:stretch>
                  <a:fillRect l="-4018" t="-118033" r="-17857" b="-185246"/>
                </a:stretch>
              </a:blipFill>
            </p:spPr>
            <p:txBody>
              <a:bodyPr/>
              <a:lstStyle/>
              <a:p>
                <a:r>
                  <a:rPr lang="ja-JP" altLang="en-US">
                    <a:noFill/>
                  </a:rPr>
                  <a:t> </a:t>
                </a:r>
              </a:p>
            </p:txBody>
          </p:sp>
        </mc:Fallback>
      </mc:AlternateContent>
      <p:cxnSp>
        <p:nvCxnSpPr>
          <p:cNvPr id="22" name="直線矢印コネクタ 21"/>
          <p:cNvCxnSpPr/>
          <p:nvPr/>
        </p:nvCxnSpPr>
        <p:spPr>
          <a:xfrm>
            <a:off x="6012160" y="3999384"/>
            <a:ext cx="1114400" cy="81813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29" name="Picture 5" descr="C:\Users\Public\Pictures\Sample Pictures\8500375-az-a-a-a-af-afoeaf.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860032" y="3259577"/>
            <a:ext cx="432048" cy="41404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15" name="テキスト ボックス 14"/>
              <p:cNvSpPr txBox="1"/>
              <p:nvPr/>
            </p:nvSpPr>
            <p:spPr>
              <a:xfrm>
                <a:off x="611560" y="6021288"/>
                <a:ext cx="4104456" cy="400110"/>
              </a:xfrm>
              <a:prstGeom prst="rect">
                <a:avLst/>
              </a:prstGeom>
              <a:noFill/>
            </p:spPr>
            <p:txBody>
              <a:bodyPr wrap="square" rtlCol="0">
                <a:spAutoFit/>
              </a:bodyPr>
              <a:lstStyle/>
              <a:p>
                <a:r>
                  <a:rPr lang="en-US" altLang="ja-JP" sz="2000" dirty="0" smtClean="0">
                    <a:ea typeface="ＭＳ ゴシック"/>
                  </a:rPr>
                  <a:t>ex. </a:t>
                </a:r>
                <a:r>
                  <a:rPr lang="ja-JP" altLang="en-US" sz="2000" dirty="0" smtClean="0">
                    <a:latin typeface="ＭＳ ゴシック"/>
                    <a:ea typeface="ＭＳ ゴシック"/>
                  </a:rPr>
                  <a:t>∃</a:t>
                </a:r>
                <a:r>
                  <a:rPr lang="ja-JP" altLang="en-US" sz="2000" dirty="0" smtClean="0"/>
                  <a:t>古典オラクル </a:t>
                </a:r>
                <a14:m>
                  <m:oMath xmlns:m="http://schemas.openxmlformats.org/officeDocument/2006/math">
                    <m:r>
                      <a:rPr lang="en-US" altLang="ja-JP" sz="2000" i="1" dirty="0" smtClean="0">
                        <a:latin typeface="Cambria Math"/>
                      </a:rPr>
                      <m:t>𝑓</m:t>
                    </m:r>
                  </m:oMath>
                </a14:m>
                <a:r>
                  <a:rPr lang="en-US" altLang="ja-JP" sz="2000" dirty="0" smtClean="0"/>
                  <a:t> [NP</a:t>
                </a:r>
                <a14:m>
                  <m:oMath xmlns:m="http://schemas.openxmlformats.org/officeDocument/2006/math">
                    <m:r>
                      <a:rPr lang="en-US" altLang="ja-JP" sz="2000" i="1" baseline="30000" dirty="0" smtClean="0">
                        <a:latin typeface="Cambria Math"/>
                      </a:rPr>
                      <m:t>𝑓</m:t>
                    </m:r>
                  </m:oMath>
                </a14:m>
                <a:r>
                  <a:rPr lang="en-US" altLang="ja-JP" sz="2000" dirty="0" smtClean="0"/>
                  <a:t> </a:t>
                </a:r>
                <a14:m>
                  <m:oMath xmlns:m="http://schemas.openxmlformats.org/officeDocument/2006/math">
                    <m:r>
                      <a:rPr lang="en-US" altLang="ja-JP" sz="2000" i="1" smtClean="0">
                        <a:latin typeface="Cambria Math"/>
                        <a:ea typeface="Cambria Math"/>
                      </a:rPr>
                      <m:t>⊆</m:t>
                    </m:r>
                  </m:oMath>
                </a14:m>
                <a:r>
                  <a:rPr lang="en-US" altLang="ja-JP" sz="2000" dirty="0" smtClean="0"/>
                  <a:t> BQP</a:t>
                </a:r>
                <a14:m>
                  <m:oMath xmlns:m="http://schemas.openxmlformats.org/officeDocument/2006/math">
                    <m:r>
                      <a:rPr lang="en-US" altLang="ja-JP" sz="2000" i="1" baseline="30000" dirty="0" smtClean="0">
                        <a:latin typeface="Cambria Math"/>
                      </a:rPr>
                      <m:t>𝑓</m:t>
                    </m:r>
                  </m:oMath>
                </a14:m>
                <a:r>
                  <a:rPr lang="en-US" altLang="ja-JP" sz="2000" dirty="0" smtClean="0"/>
                  <a:t>]</a:t>
                </a:r>
                <a:endParaRPr kumimoji="1" lang="ja-JP" altLang="en-US" sz="2000"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611560" y="6021288"/>
                <a:ext cx="4104456" cy="400110"/>
              </a:xfrm>
              <a:prstGeom prst="rect">
                <a:avLst/>
              </a:prstGeom>
              <a:blipFill rotWithShape="1">
                <a:blip r:embed="rId9"/>
                <a:stretch>
                  <a:fillRect l="-1484" t="-12308" b="-29231"/>
                </a:stretch>
              </a:blipFill>
            </p:spPr>
            <p:txBody>
              <a:bodyPr/>
              <a:lstStyle/>
              <a:p>
                <a:r>
                  <a:rPr lang="ja-JP" altLang="en-US">
                    <a:noFill/>
                  </a:rPr>
                  <a:t> </a:t>
                </a:r>
              </a:p>
            </p:txBody>
          </p:sp>
        </mc:Fallback>
      </mc:AlternateContent>
      <p:cxnSp>
        <p:nvCxnSpPr>
          <p:cNvPr id="24" name="直線コネクタ 23"/>
          <p:cNvCxnSpPr/>
          <p:nvPr/>
        </p:nvCxnSpPr>
        <p:spPr>
          <a:xfrm flipH="1">
            <a:off x="3599892" y="6093296"/>
            <a:ext cx="36004" cy="200055"/>
          </a:xfrm>
          <a:prstGeom prst="lin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8045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par>
                                <p:cTn id="21" presetID="10"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par>
                                <p:cTn id="24" presetID="10" presetClass="entr" presetSubtype="0" fill="hold" nodeType="withEffect">
                                  <p:stCondLst>
                                    <p:cond delay="0"/>
                                  </p:stCondLst>
                                  <p:childTnLst>
                                    <p:set>
                                      <p:cBhvr>
                                        <p:cTn id="25" dur="1" fill="hold">
                                          <p:stCondLst>
                                            <p:cond delay="0"/>
                                          </p:stCondLst>
                                        </p:cTn>
                                        <p:tgtEl>
                                          <p:spTgt spid="1026"/>
                                        </p:tgtEl>
                                        <p:attrNameLst>
                                          <p:attrName>style.visibility</p:attrName>
                                        </p:attrNameLst>
                                      </p:cBhvr>
                                      <p:to>
                                        <p:strVal val="visible"/>
                                      </p:to>
                                    </p:set>
                                    <p:animEffect transition="in" filter="fade">
                                      <p:cBhvr>
                                        <p:cTn id="26" dur="500"/>
                                        <p:tgtEl>
                                          <p:spTgt spid="1026"/>
                                        </p:tgtEl>
                                      </p:cBhvr>
                                    </p:animEffect>
                                  </p:childTnLst>
                                </p:cTn>
                              </p:par>
                              <p:par>
                                <p:cTn id="27" presetID="10"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par>
                                <p:cTn id="39" presetID="10" presetClass="entr" presetSubtype="0" fill="hold" nodeType="with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500"/>
                                        <p:tgtEl>
                                          <p:spTgt spid="13"/>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par>
                                <p:cTn id="45" presetID="10" presetClass="entr" presetSubtype="0" fill="hold" nodeType="with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500"/>
                                        <p:tgtEl>
                                          <p:spTgt spid="4"/>
                                        </p:tgtEl>
                                      </p:cBhvr>
                                    </p:animEffect>
                                  </p:childTnLst>
                                </p:cTn>
                              </p:par>
                              <p:par>
                                <p:cTn id="53" presetID="10" presetClass="entr" presetSubtype="0" fill="hold"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par>
                                <p:cTn id="56" presetID="10" presetClass="entr" presetSubtype="0" fill="hold"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fade">
                                      <p:cBhvr>
                                        <p:cTn id="58" dur="500"/>
                                        <p:tgtEl>
                                          <p:spTgt spid="17"/>
                                        </p:tgtEl>
                                      </p:cBhvr>
                                    </p:animEffect>
                                  </p:childTnLst>
                                </p:cTn>
                              </p:par>
                              <p:par>
                                <p:cTn id="59" presetID="10" presetClass="entr" presetSubtype="0" fill="hold" nodeType="with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fade">
                                      <p:cBhvr>
                                        <p:cTn id="61" dur="500"/>
                                        <p:tgtEl>
                                          <p:spTgt spid="18"/>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fade">
                                      <p:cBhvr>
                                        <p:cTn id="64" dur="500"/>
                                        <p:tgtEl>
                                          <p:spTgt spid="19"/>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fade">
                                      <p:cBhvr>
                                        <p:cTn id="67" dur="500"/>
                                        <p:tgtEl>
                                          <p:spTgt spid="20"/>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500"/>
                                        <p:tgtEl>
                                          <p:spTgt spid="21"/>
                                        </p:tgtEl>
                                      </p:cBhvr>
                                    </p:animEffect>
                                  </p:childTnLst>
                                </p:cTn>
                              </p:par>
                              <p:par>
                                <p:cTn id="71" presetID="10" presetClass="entr" presetSubtype="0" fill="hold" nodeType="with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500"/>
                                        <p:tgtEl>
                                          <p:spTgt spid="22"/>
                                        </p:tgtEl>
                                      </p:cBhvr>
                                    </p:animEffect>
                                  </p:childTnLst>
                                </p:cTn>
                              </p:par>
                              <p:par>
                                <p:cTn id="74" presetID="10" presetClass="entr" presetSubtype="0" fill="hold" nodeType="withEffect">
                                  <p:stCondLst>
                                    <p:cond delay="0"/>
                                  </p:stCondLst>
                                  <p:childTnLst>
                                    <p:set>
                                      <p:cBhvr>
                                        <p:cTn id="75" dur="1" fill="hold">
                                          <p:stCondLst>
                                            <p:cond delay="0"/>
                                          </p:stCondLst>
                                        </p:cTn>
                                        <p:tgtEl>
                                          <p:spTgt spid="1029"/>
                                        </p:tgtEl>
                                        <p:attrNameLst>
                                          <p:attrName>style.visibility</p:attrName>
                                        </p:attrNameLst>
                                      </p:cBhvr>
                                      <p:to>
                                        <p:strVal val="visible"/>
                                      </p:to>
                                    </p:set>
                                    <p:animEffect transition="in" filter="fade">
                                      <p:cBhvr>
                                        <p:cTn id="76"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p:bldP spid="10" grpId="0"/>
      <p:bldP spid="12" grpId="0"/>
      <p:bldP spid="19" grpId="0"/>
      <p:bldP spid="20" grpId="0"/>
      <p:bldP spid="21"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normAutofit/>
          </a:bodyPr>
          <a:lstStyle/>
          <a:p>
            <a:r>
              <a:rPr lang="en-US" altLang="ja-JP" sz="3600" dirty="0">
                <a:solidFill>
                  <a:srgbClr val="0070C0"/>
                </a:solidFill>
              </a:rPr>
              <a:t>QMA vs. QMA</a:t>
            </a:r>
            <a:r>
              <a:rPr lang="en-US" altLang="ja-JP" sz="3600" baseline="-25000" dirty="0">
                <a:solidFill>
                  <a:srgbClr val="0070C0"/>
                </a:solidFill>
              </a:rPr>
              <a:t>1</a:t>
            </a:r>
            <a:endParaRPr kumimoji="1" lang="ja-JP" altLang="en-US" sz="3600" dirty="0"/>
          </a:p>
        </p:txBody>
      </p:sp>
      <p:sp>
        <p:nvSpPr>
          <p:cNvPr id="3" name="コンテンツ プレースホルダー 2"/>
          <p:cNvSpPr>
            <a:spLocks noGrp="1"/>
          </p:cNvSpPr>
          <p:nvPr>
            <p:ph idx="1"/>
          </p:nvPr>
        </p:nvSpPr>
        <p:spPr>
          <a:xfrm>
            <a:off x="457200" y="1268760"/>
            <a:ext cx="8229600" cy="4525963"/>
          </a:xfrm>
        </p:spPr>
        <p:txBody>
          <a:bodyPr>
            <a:normAutofit/>
          </a:bodyPr>
          <a:lstStyle/>
          <a:p>
            <a:r>
              <a:rPr kumimoji="1" lang="ja-JP" altLang="en-US" sz="2800" dirty="0" smtClean="0"/>
              <a:t>量子オラクルによる相対化は強力な証拠か？</a:t>
            </a:r>
            <a:endParaRPr kumimoji="1" lang="en-US" altLang="ja-JP" sz="2800" dirty="0" smtClean="0"/>
          </a:p>
          <a:p>
            <a:pPr lvl="1"/>
            <a:r>
              <a:rPr lang="ja-JP" altLang="en-US" sz="2400" dirty="0" smtClean="0"/>
              <a:t>多分</a:t>
            </a:r>
            <a:r>
              <a:rPr lang="en-US" altLang="ja-JP" sz="2400" dirty="0" smtClean="0"/>
              <a:t>NO</a:t>
            </a:r>
            <a:endParaRPr lang="en-US" altLang="ja-JP" sz="2400" dirty="0"/>
          </a:p>
          <a:p>
            <a:pPr lvl="1"/>
            <a:r>
              <a:rPr kumimoji="1" lang="ja-JP" altLang="en-US" sz="2400" dirty="0" smtClean="0"/>
              <a:t>量子オラクルは古典と違って有限ビットで表現できる答えを返さない</a:t>
            </a:r>
            <a:endParaRPr kumimoji="1" lang="en-US" altLang="ja-JP" sz="2400" dirty="0" smtClean="0"/>
          </a:p>
        </p:txBody>
      </p:sp>
      <p:sp>
        <p:nvSpPr>
          <p:cNvPr id="5" name="正方形/長方形 4"/>
          <p:cNvSpPr/>
          <p:nvPr/>
        </p:nvSpPr>
        <p:spPr>
          <a:xfrm>
            <a:off x="1259632" y="3460610"/>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量子オラクル</a:t>
            </a:r>
            <a:endParaRPr kumimoji="1" lang="ja-JP" altLang="en-US" dirty="0"/>
          </a:p>
        </p:txBody>
      </p:sp>
      <p:pic>
        <p:nvPicPr>
          <p:cNvPr id="6" name="Picture 13" descr="j02920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27784" y="5571971"/>
            <a:ext cx="1080120" cy="102538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D:\mi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4108682"/>
            <a:ext cx="1117848" cy="1117848"/>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線矢印コネクタ 7"/>
          <p:cNvCxnSpPr/>
          <p:nvPr/>
        </p:nvCxnSpPr>
        <p:spPr>
          <a:xfrm flipH="1" flipV="1">
            <a:off x="1511660" y="5082514"/>
            <a:ext cx="1116124" cy="7920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テキスト ボックス 8"/>
              <p:cNvSpPr txBox="1"/>
              <p:nvPr/>
            </p:nvSpPr>
            <p:spPr>
              <a:xfrm>
                <a:off x="1259632" y="5571971"/>
                <a:ext cx="1008112" cy="369332"/>
              </a:xfrm>
              <a:prstGeom prst="rect">
                <a:avLst/>
              </a:prstGeom>
              <a:noFill/>
            </p:spPr>
            <p:txBody>
              <a:bodyPr wrap="square" rtlCol="0">
                <a:spAutoFit/>
              </a:bodyPr>
              <a:lstStyle/>
              <a:p>
                <a:r>
                  <a:rPr kumimoji="1" lang="ja-JP" altLang="en-US" dirty="0" smtClean="0"/>
                  <a:t>質問 </a:t>
                </a:r>
                <a14:m>
                  <m:oMath xmlns:m="http://schemas.openxmlformats.org/officeDocument/2006/math">
                    <m:r>
                      <a:rPr kumimoji="1" lang="en-US" altLang="ja-JP" b="0" i="0" dirty="0" smtClean="0">
                        <a:latin typeface="Cambria Math"/>
                      </a:rPr>
                      <m:t>|</m:t>
                    </m:r>
                    <m:d>
                      <m:dPr>
                        <m:begChr m:val=""/>
                        <m:endChr m:val="⟩"/>
                        <m:ctrlPr>
                          <a:rPr kumimoji="1" lang="en-US" altLang="ja-JP" b="0" i="1" dirty="0" smtClean="0">
                            <a:latin typeface="Cambria Math"/>
                          </a:rPr>
                        </m:ctrlPr>
                      </m:dPr>
                      <m:e>
                        <m:r>
                          <a:rPr kumimoji="1" lang="en-US" altLang="ja-JP" b="0" i="1" dirty="0" smtClean="0">
                            <a:latin typeface="Cambria Math"/>
                          </a:rPr>
                          <m:t>𝑥</m:t>
                        </m:r>
                      </m:e>
                    </m:d>
                  </m:oMath>
                </a14:m>
                <a:endParaRPr kumimoji="1" lang="ja-JP" altLang="en-US"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1259632" y="5571971"/>
                <a:ext cx="1008112" cy="369332"/>
              </a:xfrm>
              <a:prstGeom prst="rect">
                <a:avLst/>
              </a:prstGeom>
              <a:blipFill rotWithShape="1">
                <a:blip r:embed="rId4"/>
                <a:stretch>
                  <a:fillRect l="-5455" t="-118033" r="-46667" b="-185246"/>
                </a:stretch>
              </a:blipFill>
            </p:spPr>
            <p:txBody>
              <a:bodyPr/>
              <a:lstStyle/>
              <a:p>
                <a:r>
                  <a:rPr lang="ja-JP" altLang="en-US">
                    <a:noFill/>
                  </a:rPr>
                  <a:t> </a:t>
                </a:r>
              </a:p>
            </p:txBody>
          </p:sp>
        </mc:Fallback>
      </mc:AlternateContent>
      <p:sp>
        <p:nvSpPr>
          <p:cNvPr id="10" name="テキスト ボックス 9"/>
          <p:cNvSpPr txBox="1"/>
          <p:nvPr/>
        </p:nvSpPr>
        <p:spPr>
          <a:xfrm>
            <a:off x="1763688" y="4108682"/>
            <a:ext cx="1330424" cy="369332"/>
          </a:xfrm>
          <a:prstGeom prst="rect">
            <a:avLst/>
          </a:prstGeom>
          <a:noFill/>
        </p:spPr>
        <p:txBody>
          <a:bodyPr wrap="square" rtlCol="0">
            <a:spAutoFit/>
          </a:bodyPr>
          <a:lstStyle/>
          <a:p>
            <a:r>
              <a:rPr lang="ja-JP" altLang="en-US" dirty="0" smtClean="0"/>
              <a:t>オラクル </a:t>
            </a:r>
            <a:r>
              <a:rPr lang="en-US" altLang="ja-JP" i="1" dirty="0" smtClean="0"/>
              <a:t>U</a:t>
            </a:r>
            <a:endParaRPr kumimoji="1" lang="ja-JP" altLang="en-US" i="1" dirty="0"/>
          </a:p>
        </p:txBody>
      </p:sp>
      <mc:AlternateContent xmlns:mc="http://schemas.openxmlformats.org/markup-compatibility/2006" xmlns:a14="http://schemas.microsoft.com/office/drawing/2010/main">
        <mc:Choice Requires="a14">
          <p:sp>
            <p:nvSpPr>
              <p:cNvPr id="11" name="テキスト ボックス 10"/>
              <p:cNvSpPr txBox="1"/>
              <p:nvPr/>
            </p:nvSpPr>
            <p:spPr>
              <a:xfrm>
                <a:off x="2267744" y="4794482"/>
                <a:ext cx="1368152" cy="369332"/>
              </a:xfrm>
              <a:prstGeom prst="rect">
                <a:avLst/>
              </a:prstGeom>
              <a:noFill/>
            </p:spPr>
            <p:txBody>
              <a:bodyPr wrap="square" rtlCol="0">
                <a:spAutoFit/>
              </a:bodyPr>
              <a:lstStyle/>
              <a:p>
                <a:r>
                  <a:rPr lang="ja-JP" altLang="en-US" dirty="0" smtClean="0"/>
                  <a:t>答え</a:t>
                </a:r>
                <a:r>
                  <a:rPr kumimoji="1" lang="ja-JP" altLang="en-US" dirty="0" smtClean="0"/>
                  <a:t> </a:t>
                </a:r>
                <a14:m>
                  <m:oMath xmlns:m="http://schemas.openxmlformats.org/officeDocument/2006/math">
                    <m:r>
                      <a:rPr kumimoji="1" lang="en-US" altLang="ja-JP" b="0" i="1" smtClean="0">
                        <a:latin typeface="Cambria Math"/>
                      </a:rPr>
                      <m:t>𝑈</m:t>
                    </m:r>
                    <m:r>
                      <a:rPr kumimoji="1" lang="en-US" altLang="ja-JP" b="0" i="1" smtClean="0">
                        <a:latin typeface="Cambria Math"/>
                      </a:rPr>
                      <m:t>|</m:t>
                    </m:r>
                    <m:d>
                      <m:dPr>
                        <m:begChr m:val=""/>
                        <m:endChr m:val="⟩"/>
                        <m:ctrlPr>
                          <a:rPr kumimoji="1" lang="en-US" altLang="ja-JP" b="0" i="1" smtClean="0">
                            <a:latin typeface="Cambria Math"/>
                          </a:rPr>
                        </m:ctrlPr>
                      </m:dPr>
                      <m:e>
                        <m:r>
                          <a:rPr kumimoji="1" lang="en-US" altLang="ja-JP" b="0" i="1" smtClean="0">
                            <a:latin typeface="Cambria Math"/>
                          </a:rPr>
                          <m:t>𝑥</m:t>
                        </m:r>
                      </m:e>
                    </m:d>
                  </m:oMath>
                </a14:m>
                <a:endParaRPr kumimoji="1" lang="ja-JP" altLang="en-US"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2267744" y="4794482"/>
                <a:ext cx="1368152" cy="369332"/>
              </a:xfrm>
              <a:prstGeom prst="rect">
                <a:avLst/>
              </a:prstGeom>
              <a:blipFill rotWithShape="1">
                <a:blip r:embed="rId5"/>
                <a:stretch>
                  <a:fillRect l="-3571" t="-118033" r="-18304" b="-185246"/>
                </a:stretch>
              </a:blipFill>
            </p:spPr>
            <p:txBody>
              <a:bodyPr/>
              <a:lstStyle/>
              <a:p>
                <a:r>
                  <a:rPr lang="ja-JP" altLang="en-US">
                    <a:noFill/>
                  </a:rPr>
                  <a:t> </a:t>
                </a:r>
              </a:p>
            </p:txBody>
          </p:sp>
        </mc:Fallback>
      </mc:AlternateContent>
      <p:cxnSp>
        <p:nvCxnSpPr>
          <p:cNvPr id="12" name="直線矢印コネクタ 11"/>
          <p:cNvCxnSpPr/>
          <p:nvPr/>
        </p:nvCxnSpPr>
        <p:spPr>
          <a:xfrm>
            <a:off x="1619672" y="4794482"/>
            <a:ext cx="1114400" cy="81813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3" name="Picture 5" descr="C:\Users\Public\Pictures\Sample Pictures\8500375-az-a-a-a-af-afoeaf.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7544" y="4054675"/>
            <a:ext cx="432048" cy="41404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16" name="テキスト ボックス 15"/>
              <p:cNvSpPr txBox="1"/>
              <p:nvPr/>
            </p:nvSpPr>
            <p:spPr>
              <a:xfrm>
                <a:off x="3923928" y="3460610"/>
                <a:ext cx="3528392" cy="1938992"/>
              </a:xfrm>
              <a:prstGeom prst="rect">
                <a:avLst/>
              </a:prstGeom>
              <a:noFill/>
              <a:ln>
                <a:solidFill>
                  <a:schemeClr val="accent1"/>
                </a:solidFill>
              </a:ln>
            </p:spPr>
            <p:txBody>
              <a:bodyPr wrap="square" rtlCol="0">
                <a:spAutoFit/>
              </a:bodyPr>
              <a:lstStyle/>
              <a:p>
                <a:r>
                  <a:rPr lang="ja-JP" altLang="en-US" sz="2000" dirty="0" smtClean="0">
                    <a:solidFill>
                      <a:schemeClr val="tx1"/>
                    </a:solidFill>
                  </a:rPr>
                  <a:t>量子オラクル：</a:t>
                </a:r>
                <a:endParaRPr lang="en-US" altLang="ja-JP" sz="2000" dirty="0" smtClean="0">
                  <a:solidFill>
                    <a:schemeClr val="tx1"/>
                  </a:solidFill>
                </a:endParaRPr>
              </a:p>
              <a:p>
                <a:r>
                  <a:rPr lang="ja-JP" altLang="en-US" sz="2000" dirty="0" smtClean="0">
                    <a:solidFill>
                      <a:schemeClr val="tx1"/>
                    </a:solidFill>
                  </a:rPr>
                  <a:t> </a:t>
                </a:r>
                <a14:m>
                  <m:oMath xmlns:m="http://schemas.openxmlformats.org/officeDocument/2006/math">
                    <m:r>
                      <a:rPr lang="en-US" altLang="ja-JP" sz="2000" b="0" i="1" smtClean="0">
                        <a:solidFill>
                          <a:schemeClr val="tx1"/>
                        </a:solidFill>
                        <a:latin typeface="Cambria Math"/>
                      </a:rPr>
                      <m:t>𝑈</m:t>
                    </m:r>
                    <m:r>
                      <a:rPr lang="en-US" altLang="ja-JP" sz="2000" b="0" i="1" smtClean="0">
                        <a:solidFill>
                          <a:schemeClr val="tx1"/>
                        </a:solidFill>
                        <a:latin typeface="Cambria Math"/>
                      </a:rPr>
                      <m:t>=</m:t>
                    </m:r>
                    <m:r>
                      <a:rPr lang="en-US" altLang="ja-JP" sz="2000" b="0" i="1" smtClean="0">
                        <a:solidFill>
                          <a:schemeClr val="tx1"/>
                        </a:solidFill>
                        <a:latin typeface="Cambria Math"/>
                      </a:rPr>
                      <m:t>𝑅</m:t>
                    </m:r>
                    <m:r>
                      <a:rPr lang="en-US" altLang="ja-JP" sz="2000" b="0" i="1" smtClean="0">
                        <a:solidFill>
                          <a:schemeClr val="tx1"/>
                        </a:solidFill>
                        <a:latin typeface="Cambria Math"/>
                      </a:rPr>
                      <m:t>(</m:t>
                    </m:r>
                    <m:r>
                      <a:rPr lang="ja-JP" altLang="en-US" sz="2000" b="0" i="1" smtClean="0">
                        <a:solidFill>
                          <a:schemeClr val="tx1"/>
                        </a:solidFill>
                        <a:latin typeface="Cambria Math"/>
                      </a:rPr>
                      <m:t>𝜃</m:t>
                    </m:r>
                    <m:r>
                      <a:rPr lang="en-US" altLang="ja-JP" sz="2000" b="0" i="1" smtClean="0">
                        <a:solidFill>
                          <a:schemeClr val="tx1"/>
                        </a:solidFill>
                        <a:latin typeface="Cambria Math"/>
                      </a:rPr>
                      <m:t>)</m:t>
                    </m:r>
                  </m:oMath>
                </a14:m>
                <a:r>
                  <a:rPr kumimoji="1" lang="ja-JP" altLang="en-US" sz="2000" dirty="0" smtClean="0">
                    <a:solidFill>
                      <a:schemeClr val="tx1"/>
                    </a:solidFill>
                  </a:rPr>
                  <a:t> </a:t>
                </a:r>
                <a:r>
                  <a:rPr kumimoji="1" lang="en-US" altLang="ja-JP" sz="2000" dirty="0" smtClean="0">
                    <a:solidFill>
                      <a:schemeClr val="tx1"/>
                    </a:solidFill>
                  </a:rPr>
                  <a:t>(</a:t>
                </a:r>
                <a:r>
                  <a:rPr kumimoji="1" lang="ja-JP" altLang="en-US" sz="2000" dirty="0" smtClean="0">
                    <a:solidFill>
                      <a:schemeClr val="tx1"/>
                    </a:solidFill>
                  </a:rPr>
                  <a:t>角度</a:t>
                </a:r>
                <a14:m>
                  <m:oMath xmlns:m="http://schemas.openxmlformats.org/officeDocument/2006/math">
                    <m:r>
                      <a:rPr kumimoji="1" lang="ja-JP" altLang="en-US" sz="2000" i="1" smtClean="0">
                        <a:solidFill>
                          <a:schemeClr val="tx1"/>
                        </a:solidFill>
                        <a:latin typeface="Cambria Math"/>
                      </a:rPr>
                      <m:t>𝜃</m:t>
                    </m:r>
                  </m:oMath>
                </a14:m>
                <a:r>
                  <a:rPr kumimoji="1" lang="ja-JP" altLang="en-US" sz="2000" dirty="0" smtClean="0">
                    <a:solidFill>
                      <a:schemeClr val="tx1"/>
                    </a:solidFill>
                  </a:rPr>
                  <a:t>の回転行列</a:t>
                </a:r>
                <a:r>
                  <a:rPr kumimoji="1" lang="en-US" altLang="ja-JP" sz="2000" dirty="0" smtClean="0">
                    <a:solidFill>
                      <a:schemeClr val="tx1"/>
                    </a:solidFill>
                  </a:rPr>
                  <a:t>)</a:t>
                </a:r>
              </a:p>
              <a:p>
                <a:endParaRPr kumimoji="1" lang="en-US" altLang="ja-JP" sz="2000" dirty="0" smtClean="0">
                  <a:solidFill>
                    <a:schemeClr val="tx1"/>
                  </a:solidFill>
                </a:endParaRPr>
              </a:p>
              <a:p>
                <a:r>
                  <a:rPr lang="ja-JP" altLang="en-US" sz="2000" dirty="0" smtClean="0">
                    <a:solidFill>
                      <a:schemeClr val="tx1"/>
                    </a:solidFill>
                  </a:rPr>
                  <a:t>問題 </a:t>
                </a:r>
                <a:r>
                  <a:rPr lang="en-US" altLang="ja-JP" sz="2000" dirty="0" smtClean="0">
                    <a:solidFill>
                      <a:schemeClr val="tx1"/>
                    </a:solidFill>
                  </a:rPr>
                  <a:t>EST</a:t>
                </a:r>
                <a:r>
                  <a:rPr lang="ja-JP" altLang="en-US" sz="2000" dirty="0" smtClean="0">
                    <a:solidFill>
                      <a:schemeClr val="tx1"/>
                    </a:solidFill>
                  </a:rPr>
                  <a:t>：</a:t>
                </a:r>
                <a:endParaRPr lang="en-US" altLang="ja-JP" sz="2000" dirty="0" smtClean="0">
                  <a:solidFill>
                    <a:schemeClr val="tx1"/>
                  </a:solidFill>
                </a:endParaRPr>
              </a:p>
              <a:p>
                <a:r>
                  <a:rPr kumimoji="1" lang="en-US" altLang="ja-JP" sz="2000" dirty="0" smtClean="0">
                    <a:solidFill>
                      <a:schemeClr val="tx1"/>
                    </a:solidFill>
                  </a:rPr>
                  <a:t>yes: if </a:t>
                </a:r>
                <a14:m>
                  <m:oMath xmlns:m="http://schemas.openxmlformats.org/officeDocument/2006/math">
                    <m:r>
                      <a:rPr kumimoji="1" lang="en-US" altLang="ja-JP" sz="2000" b="0" i="1" smtClean="0">
                        <a:solidFill>
                          <a:schemeClr val="tx1"/>
                        </a:solidFill>
                        <a:latin typeface="Cambria Math"/>
                      </a:rPr>
                      <m:t>1</m:t>
                    </m:r>
                    <m:r>
                      <a:rPr kumimoji="1" lang="en-US" altLang="ja-JP" sz="2000" b="0" i="1" smtClean="0">
                        <a:solidFill>
                          <a:schemeClr val="tx1"/>
                        </a:solidFill>
                        <a:latin typeface="Cambria Math"/>
                        <a:ea typeface="Cambria Math"/>
                      </a:rPr>
                      <m:t>≤</m:t>
                    </m:r>
                    <m:r>
                      <a:rPr kumimoji="1" lang="ja-JP" altLang="en-US" sz="2000" b="0" i="1" smtClean="0">
                        <a:solidFill>
                          <a:schemeClr val="tx1"/>
                        </a:solidFill>
                        <a:latin typeface="Cambria Math"/>
                        <a:ea typeface="Cambria Math"/>
                      </a:rPr>
                      <m:t>𝜃</m:t>
                    </m:r>
                    <m:r>
                      <a:rPr kumimoji="1" lang="ja-JP" altLang="en-US" sz="2000" b="0" i="1" smtClean="0">
                        <a:solidFill>
                          <a:schemeClr val="tx1"/>
                        </a:solidFill>
                        <a:latin typeface="Cambria Math"/>
                        <a:ea typeface="Cambria Math"/>
                      </a:rPr>
                      <m:t>≤2</m:t>
                    </m:r>
                  </m:oMath>
                </a14:m>
                <a:endParaRPr kumimoji="1" lang="en-US" altLang="ja-JP" sz="2000" dirty="0" smtClean="0">
                  <a:solidFill>
                    <a:schemeClr val="tx1"/>
                  </a:solidFill>
                </a:endParaRPr>
              </a:p>
              <a:p>
                <a:r>
                  <a:rPr kumimoji="1" lang="en-US" altLang="ja-JP" sz="2000" dirty="0" smtClean="0">
                    <a:solidFill>
                      <a:schemeClr val="tx1"/>
                    </a:solidFill>
                  </a:rPr>
                  <a:t>no: if </a:t>
                </a:r>
                <a14:m>
                  <m:oMath xmlns:m="http://schemas.openxmlformats.org/officeDocument/2006/math">
                    <m:r>
                      <a:rPr kumimoji="1" lang="ja-JP" altLang="en-US" sz="2000" i="1" smtClean="0">
                        <a:solidFill>
                          <a:schemeClr val="tx1"/>
                        </a:solidFill>
                        <a:latin typeface="Cambria Math"/>
                      </a:rPr>
                      <m:t>𝜃</m:t>
                    </m:r>
                    <m:r>
                      <a:rPr kumimoji="1" lang="en-US" altLang="ja-JP" sz="2000" b="0" i="1" smtClean="0">
                        <a:solidFill>
                          <a:schemeClr val="tx1"/>
                        </a:solidFill>
                        <a:latin typeface="Cambria Math"/>
                      </a:rPr>
                      <m:t>=0</m:t>
                    </m:r>
                  </m:oMath>
                </a14:m>
                <a:endParaRPr kumimoji="1" lang="ja-JP" altLang="en-US" sz="2000" dirty="0">
                  <a:solidFill>
                    <a:schemeClr val="tx1"/>
                  </a:solidFill>
                </a:endParaRPr>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3923928" y="3460610"/>
                <a:ext cx="3528392" cy="1938992"/>
              </a:xfrm>
              <a:prstGeom prst="rect">
                <a:avLst/>
              </a:prstGeom>
              <a:blipFill rotWithShape="1">
                <a:blip r:embed="rId7"/>
                <a:stretch>
                  <a:fillRect l="-1724" t="-2188" b="-4375"/>
                </a:stretch>
              </a:blipFill>
              <a:ln>
                <a:solidFill>
                  <a:schemeClr val="accent1"/>
                </a:solidFill>
              </a:ln>
            </p:spPr>
            <p:txBody>
              <a:bodyPr/>
              <a:lstStyle/>
              <a:p>
                <a:r>
                  <a:rPr lang="ja-JP" altLang="en-US">
                    <a:noFill/>
                  </a:rPr>
                  <a:t> </a:t>
                </a:r>
              </a:p>
            </p:txBody>
          </p:sp>
        </mc:Fallback>
      </mc:AlternateContent>
      <p:sp>
        <p:nvSpPr>
          <p:cNvPr id="17" name="正方形/長方形 16"/>
          <p:cNvSpPr/>
          <p:nvPr/>
        </p:nvSpPr>
        <p:spPr>
          <a:xfrm>
            <a:off x="3923928" y="5589240"/>
            <a:ext cx="4464496" cy="84071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EST</a:t>
            </a:r>
            <a:r>
              <a:rPr kumimoji="1" lang="ja-JP" altLang="en-US" dirty="0" smtClean="0">
                <a:solidFill>
                  <a:schemeClr val="tx1"/>
                </a:solidFill>
              </a:rPr>
              <a:t>は両側誤りで解ける（</a:t>
            </a:r>
            <a:r>
              <a:rPr kumimoji="1" lang="en-US" altLang="ja-JP" dirty="0" smtClean="0">
                <a:solidFill>
                  <a:schemeClr val="tx1"/>
                </a:solidFill>
              </a:rPr>
              <a:t>BQP</a:t>
            </a:r>
            <a:r>
              <a:rPr kumimoji="1" lang="en-US" altLang="ja-JP" baseline="30000" dirty="0" smtClean="0">
                <a:solidFill>
                  <a:schemeClr val="tx1"/>
                </a:solidFill>
              </a:rPr>
              <a:t>U</a:t>
            </a:r>
            <a:r>
              <a:rPr kumimoji="1" lang="ja-JP" altLang="en-US" dirty="0" smtClean="0">
                <a:solidFill>
                  <a:schemeClr val="tx1"/>
                </a:solidFill>
              </a:rPr>
              <a:t>に属する）</a:t>
            </a:r>
            <a:r>
              <a:rPr lang="ja-JP" altLang="en-US" dirty="0" smtClean="0">
                <a:solidFill>
                  <a:schemeClr val="tx1"/>
                </a:solidFill>
              </a:rPr>
              <a:t>が，</a:t>
            </a:r>
            <a:r>
              <a:rPr lang="en-US" altLang="ja-JP" dirty="0" smtClean="0">
                <a:solidFill>
                  <a:schemeClr val="tx1"/>
                </a:solidFill>
              </a:rPr>
              <a:t>yes</a:t>
            </a:r>
            <a:r>
              <a:rPr lang="ja-JP" altLang="en-US" dirty="0" smtClean="0">
                <a:solidFill>
                  <a:schemeClr val="tx1"/>
                </a:solidFill>
              </a:rPr>
              <a:t>であることを誤りなく判定できない</a:t>
            </a:r>
            <a:endParaRPr kumimoji="1" lang="ja-JP" altLang="en-US" dirty="0">
              <a:solidFill>
                <a:schemeClr val="tx1"/>
              </a:solidFill>
            </a:endParaRPr>
          </a:p>
        </p:txBody>
      </p:sp>
      <p:sp>
        <p:nvSpPr>
          <p:cNvPr id="4" name="テキスト ボックス 3"/>
          <p:cNvSpPr txBox="1"/>
          <p:nvPr/>
        </p:nvSpPr>
        <p:spPr>
          <a:xfrm>
            <a:off x="3563888" y="2998693"/>
            <a:ext cx="5184576" cy="677108"/>
          </a:xfrm>
          <a:prstGeom prst="rect">
            <a:avLst/>
          </a:prstGeom>
          <a:noFill/>
        </p:spPr>
        <p:txBody>
          <a:bodyPr wrap="square" rtlCol="0">
            <a:spAutoFit/>
          </a:bodyPr>
          <a:lstStyle/>
          <a:p>
            <a:r>
              <a:rPr lang="ja-JP" altLang="en-US" sz="2000" dirty="0">
                <a:solidFill>
                  <a:srgbClr val="FF0000"/>
                </a:solidFill>
                <a:latin typeface="ＭＳ ゴシック"/>
                <a:ea typeface="ＭＳ ゴシック"/>
              </a:rPr>
              <a:t>∃</a:t>
            </a:r>
            <a:r>
              <a:rPr lang="ja-JP" altLang="en-US" sz="2000" dirty="0">
                <a:solidFill>
                  <a:srgbClr val="FF0000"/>
                </a:solidFill>
              </a:rPr>
              <a:t>量子オラクル</a:t>
            </a:r>
            <a:r>
              <a:rPr lang="en-US" altLang="ja-JP" sz="2000" dirty="0">
                <a:solidFill>
                  <a:srgbClr val="FF0000"/>
                </a:solidFill>
              </a:rPr>
              <a:t>U [QMA</a:t>
            </a:r>
            <a:r>
              <a:rPr lang="en-US" altLang="ja-JP" sz="2000" baseline="30000" dirty="0">
                <a:solidFill>
                  <a:srgbClr val="FF0000"/>
                </a:solidFill>
              </a:rPr>
              <a:t>U</a:t>
            </a:r>
            <a:r>
              <a:rPr lang="en-US" altLang="ja-JP" sz="2000" dirty="0">
                <a:solidFill>
                  <a:srgbClr val="FF0000"/>
                </a:solidFill>
                <a:latin typeface="ＭＳ ゴシック"/>
                <a:ea typeface="ＭＳ ゴシック"/>
              </a:rPr>
              <a:t>≠</a:t>
            </a:r>
            <a:r>
              <a:rPr lang="en-US" altLang="ja-JP" sz="2000" dirty="0">
                <a:solidFill>
                  <a:srgbClr val="FF0000"/>
                </a:solidFill>
              </a:rPr>
              <a:t>QMA</a:t>
            </a:r>
            <a:r>
              <a:rPr lang="en-US" altLang="ja-JP" sz="2000" baseline="-25000" dirty="0">
                <a:solidFill>
                  <a:srgbClr val="FF0000"/>
                </a:solidFill>
              </a:rPr>
              <a:t>1</a:t>
            </a:r>
            <a:r>
              <a:rPr lang="en-US" altLang="ja-JP" sz="2000" baseline="30000" dirty="0">
                <a:solidFill>
                  <a:srgbClr val="FF0000"/>
                </a:solidFill>
              </a:rPr>
              <a:t>U</a:t>
            </a:r>
            <a:r>
              <a:rPr lang="en-US" altLang="ja-JP" sz="2000" dirty="0">
                <a:solidFill>
                  <a:srgbClr val="FF0000"/>
                </a:solidFill>
              </a:rPr>
              <a:t>]</a:t>
            </a:r>
            <a:r>
              <a:rPr lang="en-US" altLang="ja-JP" dirty="0">
                <a:solidFill>
                  <a:srgbClr val="FF0000"/>
                </a:solidFill>
              </a:rPr>
              <a:t>   </a:t>
            </a:r>
            <a:r>
              <a:rPr lang="en-US" altLang="ja-JP" sz="1600" dirty="0"/>
              <a:t>[Aaronson09]</a:t>
            </a:r>
          </a:p>
          <a:p>
            <a:endParaRPr kumimoji="1" lang="ja-JP" altLang="en-US" dirty="0"/>
          </a:p>
        </p:txBody>
      </p:sp>
    </p:spTree>
    <p:extLst>
      <p:ext uri="{BB962C8B-B14F-4D97-AF65-F5344CB8AC3E}">
        <p14:creationId xmlns:p14="http://schemas.microsoft.com/office/powerpoint/2010/main" val="1316532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p:spPr>
        <p:txBody>
          <a:bodyPr>
            <a:normAutofit/>
          </a:bodyPr>
          <a:lstStyle/>
          <a:p>
            <a:r>
              <a:rPr lang="en-US" altLang="ja-JP" sz="3600" dirty="0" smtClean="0">
                <a:solidFill>
                  <a:srgbClr val="0070C0"/>
                </a:solidFill>
              </a:rPr>
              <a:t>QMA=?QMA</a:t>
            </a:r>
            <a:r>
              <a:rPr lang="en-US" altLang="ja-JP" sz="3600" baseline="-25000" dirty="0" smtClean="0">
                <a:solidFill>
                  <a:srgbClr val="0070C0"/>
                </a:solidFill>
              </a:rPr>
              <a:t>1</a:t>
            </a:r>
            <a:endParaRPr kumimoji="1" lang="ja-JP" altLang="en-US" sz="3600" dirty="0"/>
          </a:p>
        </p:txBody>
      </p:sp>
      <p:sp>
        <p:nvSpPr>
          <p:cNvPr id="3" name="コンテンツ プレースホルダー 2"/>
          <p:cNvSpPr>
            <a:spLocks noGrp="1"/>
          </p:cNvSpPr>
          <p:nvPr>
            <p:ph idx="1"/>
          </p:nvPr>
        </p:nvSpPr>
        <p:spPr>
          <a:xfrm>
            <a:off x="457200" y="1124744"/>
            <a:ext cx="8229600" cy="4525963"/>
          </a:xfrm>
        </p:spPr>
        <p:txBody>
          <a:bodyPr>
            <a:normAutofit/>
          </a:bodyPr>
          <a:lstStyle/>
          <a:p>
            <a:r>
              <a:rPr lang="en-US" altLang="ja-JP" sz="2400" dirty="0" smtClean="0"/>
              <a:t>QMA</a:t>
            </a:r>
            <a:r>
              <a:rPr lang="ja-JP" altLang="en-US" sz="2400" dirty="0" smtClean="0"/>
              <a:t>証明系の（最大）</a:t>
            </a:r>
            <a:r>
              <a:rPr lang="ja-JP" altLang="en-US" sz="2400" dirty="0" smtClean="0">
                <a:solidFill>
                  <a:srgbClr val="FF0000"/>
                </a:solidFill>
              </a:rPr>
              <a:t>受理確率に関係する値が多項式長のビット列で表現できる</a:t>
            </a:r>
            <a:r>
              <a:rPr lang="ja-JP" altLang="en-US" sz="2400" dirty="0" smtClean="0"/>
              <a:t>なら，その証明系は片側誤り化可能 </a:t>
            </a:r>
            <a:r>
              <a:rPr lang="en-US" altLang="ja-JP" sz="2000" dirty="0" smtClean="0"/>
              <a:t>[Nagaj-Wocjan-Zhang09]</a:t>
            </a:r>
          </a:p>
          <a:p>
            <a:r>
              <a:rPr kumimoji="1" lang="en-US" altLang="ja-JP" sz="2400" dirty="0" smtClean="0"/>
              <a:t>QMA</a:t>
            </a:r>
            <a:r>
              <a:rPr kumimoji="1" lang="ja-JP" altLang="en-US" sz="2400" dirty="0" smtClean="0"/>
              <a:t>のサブクラスとして，証明者からの</a:t>
            </a:r>
            <a:r>
              <a:rPr kumimoji="1" lang="ja-JP" altLang="en-US" sz="2400" dirty="0" smtClean="0">
                <a:solidFill>
                  <a:srgbClr val="FF0000"/>
                </a:solidFill>
              </a:rPr>
              <a:t>証明を古典に制限した</a:t>
            </a:r>
            <a:r>
              <a:rPr kumimoji="1" lang="ja-JP" altLang="en-US" sz="2400" dirty="0" smtClean="0"/>
              <a:t>クラス</a:t>
            </a:r>
            <a:r>
              <a:rPr kumimoji="1" lang="en-US" altLang="ja-JP" sz="2400" dirty="0" smtClean="0"/>
              <a:t>(QCMA</a:t>
            </a:r>
            <a:r>
              <a:rPr kumimoji="1" lang="ja-JP" altLang="en-US" sz="2400" dirty="0" smtClean="0"/>
              <a:t>あるいは</a:t>
            </a:r>
            <a:r>
              <a:rPr kumimoji="1" lang="en-US" altLang="ja-JP" sz="2400" dirty="0" smtClean="0"/>
              <a:t>MQA)</a:t>
            </a:r>
            <a:r>
              <a:rPr kumimoji="1" lang="ja-JP" altLang="en-US" sz="2400" dirty="0" smtClean="0"/>
              <a:t>は片側誤り化可能：</a:t>
            </a:r>
            <a:r>
              <a:rPr kumimoji="1" lang="en-US" altLang="ja-JP" sz="2400" dirty="0" smtClean="0"/>
              <a:t>QCMA=QCMA</a:t>
            </a:r>
            <a:r>
              <a:rPr kumimoji="1" lang="en-US" altLang="ja-JP" sz="2400" baseline="-25000" dirty="0" smtClean="0"/>
              <a:t>1</a:t>
            </a:r>
            <a:r>
              <a:rPr kumimoji="1" lang="en-US" altLang="ja-JP" sz="2400" dirty="0" smtClean="0"/>
              <a:t> </a:t>
            </a:r>
            <a:r>
              <a:rPr kumimoji="1" lang="en-US" altLang="ja-JP" sz="2000" dirty="0" smtClean="0"/>
              <a:t>[Jordan-Kobayashi-Nagaj-N12]</a:t>
            </a:r>
          </a:p>
          <a:p>
            <a:pPr marL="457200" lvl="1" indent="0">
              <a:buNone/>
            </a:pPr>
            <a:r>
              <a:rPr lang="en-US" altLang="ja-JP" sz="2400" dirty="0" smtClean="0">
                <a:ea typeface="ＭＳ ゴシック"/>
              </a:rPr>
              <a:t>cf. </a:t>
            </a:r>
            <a:r>
              <a:rPr lang="ja-JP" altLang="en-US" sz="2400" dirty="0" smtClean="0">
                <a:latin typeface="ＭＳ ゴシック"/>
                <a:ea typeface="ＭＳ ゴシック"/>
              </a:rPr>
              <a:t>∃</a:t>
            </a:r>
            <a:r>
              <a:rPr lang="ja-JP" altLang="en-US" sz="2400" dirty="0"/>
              <a:t>量子オラクル</a:t>
            </a:r>
            <a:r>
              <a:rPr lang="en-US" altLang="ja-JP" sz="2400" dirty="0"/>
              <a:t>U [</a:t>
            </a:r>
            <a:r>
              <a:rPr lang="en-US" altLang="ja-JP" sz="2400" dirty="0" smtClean="0"/>
              <a:t>QCMA</a:t>
            </a:r>
            <a:r>
              <a:rPr lang="en-US" altLang="ja-JP" sz="2400" baseline="30000" dirty="0" smtClean="0"/>
              <a:t>U</a:t>
            </a:r>
            <a:r>
              <a:rPr lang="en-US" altLang="ja-JP" sz="2400" dirty="0">
                <a:latin typeface="ＭＳ ゴシック"/>
                <a:ea typeface="ＭＳ ゴシック"/>
              </a:rPr>
              <a:t>≠</a:t>
            </a:r>
            <a:r>
              <a:rPr lang="en-US" altLang="ja-JP" sz="2400" dirty="0" smtClean="0"/>
              <a:t>QCMA</a:t>
            </a:r>
            <a:r>
              <a:rPr lang="en-US" altLang="ja-JP" sz="2400" baseline="-25000" dirty="0" smtClean="0"/>
              <a:t>1</a:t>
            </a:r>
            <a:r>
              <a:rPr lang="en-US" altLang="ja-JP" sz="2400" baseline="30000" dirty="0" smtClean="0"/>
              <a:t>U</a:t>
            </a:r>
            <a:r>
              <a:rPr lang="en-US" altLang="ja-JP" sz="2400" dirty="0"/>
              <a:t>]   </a:t>
            </a:r>
            <a:r>
              <a:rPr lang="en-US" altLang="ja-JP" sz="2000" dirty="0"/>
              <a:t>[Aaronson09</a:t>
            </a:r>
            <a:r>
              <a:rPr lang="en-US" altLang="ja-JP" sz="2000" dirty="0" smtClean="0"/>
              <a:t>]</a:t>
            </a:r>
          </a:p>
          <a:p>
            <a:pPr lvl="1">
              <a:buFont typeface="Wingdings" pitchFamily="2" charset="2"/>
              <a:buChar char="Ø"/>
            </a:pPr>
            <a:r>
              <a:rPr lang="en-US" altLang="ja-JP" sz="2400" dirty="0" smtClean="0"/>
              <a:t>QMA</a:t>
            </a:r>
            <a:r>
              <a:rPr lang="en-US" altLang="ja-JP" sz="2400" baseline="-25000" dirty="0" smtClean="0"/>
              <a:t>log</a:t>
            </a:r>
            <a:r>
              <a:rPr lang="en-US" altLang="ja-JP" sz="2400" dirty="0" smtClean="0">
                <a:latin typeface="ＭＳ ゴシック"/>
                <a:ea typeface="ＭＳ ゴシック"/>
              </a:rPr>
              <a:t>⊆</a:t>
            </a:r>
            <a:r>
              <a:rPr lang="en-US" altLang="ja-JP" sz="2400" dirty="0" smtClean="0"/>
              <a:t>QMA</a:t>
            </a:r>
            <a:r>
              <a:rPr lang="en-US" altLang="ja-JP" sz="2400" baseline="-25000" dirty="0" smtClean="0"/>
              <a:t>1 </a:t>
            </a:r>
            <a:r>
              <a:rPr lang="en-US" altLang="ja-JP" sz="2400" dirty="0" smtClean="0"/>
              <a:t>: </a:t>
            </a:r>
            <a:r>
              <a:rPr lang="ja-JP" altLang="en-US" sz="2400" dirty="0" smtClean="0">
                <a:solidFill>
                  <a:srgbClr val="FF0000"/>
                </a:solidFill>
              </a:rPr>
              <a:t>証明長が対数</a:t>
            </a:r>
            <a:r>
              <a:rPr lang="ja-JP" altLang="en-US" sz="2400" dirty="0" smtClean="0"/>
              <a:t>の</a:t>
            </a:r>
            <a:r>
              <a:rPr lang="en-US" altLang="ja-JP" sz="2400" dirty="0" smtClean="0"/>
              <a:t>QMA</a:t>
            </a:r>
            <a:r>
              <a:rPr lang="ja-JP" altLang="en-US" sz="2400" dirty="0" smtClean="0"/>
              <a:t>証明系（あるいは</a:t>
            </a:r>
            <a:r>
              <a:rPr lang="en-US" altLang="ja-JP" sz="2400" dirty="0" smtClean="0"/>
              <a:t>BQP</a:t>
            </a:r>
            <a:r>
              <a:rPr lang="ja-JP" altLang="en-US" sz="2400" dirty="0" smtClean="0"/>
              <a:t>アルゴリズム）は（証明長が多項式の）</a:t>
            </a:r>
            <a:r>
              <a:rPr lang="en-US" altLang="ja-JP" sz="2400" dirty="0" smtClean="0"/>
              <a:t>QMA</a:t>
            </a:r>
            <a:r>
              <a:rPr lang="ja-JP" altLang="en-US" sz="2400" dirty="0" smtClean="0"/>
              <a:t>証明系で片側誤り化可能）</a:t>
            </a:r>
            <a:endParaRPr kumimoji="1" lang="en-US" altLang="ja-JP" sz="2400" baseline="-25000" dirty="0" smtClean="0"/>
          </a:p>
          <a:p>
            <a:endParaRPr kumimoji="1" lang="en-US" altLang="ja-JP" sz="2000" dirty="0" smtClean="0"/>
          </a:p>
          <a:p>
            <a:endParaRPr kumimoji="1" lang="en-US" altLang="ja-JP" sz="2800" dirty="0" smtClean="0"/>
          </a:p>
          <a:p>
            <a:pPr lvl="1"/>
            <a:endParaRPr kumimoji="1" lang="ja-JP" altLang="en-US" sz="2400" dirty="0"/>
          </a:p>
        </p:txBody>
      </p:sp>
      <p:pic>
        <p:nvPicPr>
          <p:cNvPr id="5" name="Picture 13" descr="j02920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5292776"/>
            <a:ext cx="843256" cy="8005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j030125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1680" y="5292776"/>
            <a:ext cx="936104" cy="80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p:cNvSpPr txBox="1"/>
          <p:nvPr/>
        </p:nvSpPr>
        <p:spPr>
          <a:xfrm>
            <a:off x="1259632" y="6167045"/>
            <a:ext cx="1872208" cy="646331"/>
          </a:xfrm>
          <a:prstGeom prst="rect">
            <a:avLst/>
          </a:prstGeom>
          <a:noFill/>
        </p:spPr>
        <p:txBody>
          <a:bodyPr wrap="square" rtlCol="0">
            <a:spAutoFit/>
          </a:bodyPr>
          <a:lstStyle/>
          <a:p>
            <a:r>
              <a:rPr lang="ja-JP" altLang="en-US" dirty="0"/>
              <a:t>証明者</a:t>
            </a:r>
            <a:r>
              <a:rPr kumimoji="1" lang="en-US" altLang="ja-JP" dirty="0" smtClean="0"/>
              <a:t> (Merlin)</a:t>
            </a:r>
          </a:p>
          <a:p>
            <a:r>
              <a:rPr lang="ja-JP" altLang="en-US" dirty="0"/>
              <a:t>無限の計算能力</a:t>
            </a:r>
            <a:r>
              <a:rPr lang="en-US" altLang="ja-JP" dirty="0" smtClean="0"/>
              <a:t> </a:t>
            </a:r>
            <a:endParaRPr lang="en-US" altLang="ja-JP" dirty="0"/>
          </a:p>
        </p:txBody>
      </p:sp>
      <p:sp>
        <p:nvSpPr>
          <p:cNvPr id="8" name="テキスト ボックス 7"/>
          <p:cNvSpPr txBox="1"/>
          <p:nvPr/>
        </p:nvSpPr>
        <p:spPr>
          <a:xfrm>
            <a:off x="6012160" y="6167045"/>
            <a:ext cx="3168352" cy="646331"/>
          </a:xfrm>
          <a:prstGeom prst="rect">
            <a:avLst/>
          </a:prstGeom>
          <a:noFill/>
        </p:spPr>
        <p:txBody>
          <a:bodyPr wrap="square" rtlCol="0">
            <a:spAutoFit/>
          </a:bodyPr>
          <a:lstStyle/>
          <a:p>
            <a:r>
              <a:rPr lang="ja-JP" altLang="en-US" dirty="0"/>
              <a:t>検証者</a:t>
            </a:r>
            <a:r>
              <a:rPr lang="en-US" altLang="ja-JP" dirty="0" smtClean="0"/>
              <a:t> (Arthur)</a:t>
            </a:r>
          </a:p>
          <a:p>
            <a:r>
              <a:rPr lang="ja-JP" altLang="en-US" dirty="0"/>
              <a:t>多項式</a:t>
            </a:r>
            <a:r>
              <a:rPr lang="ja-JP" altLang="en-US" dirty="0" smtClean="0"/>
              <a:t>時間</a:t>
            </a:r>
            <a:r>
              <a:rPr lang="ja-JP" altLang="en-US" dirty="0">
                <a:solidFill>
                  <a:srgbClr val="FF0000"/>
                </a:solidFill>
              </a:rPr>
              <a:t>量子</a:t>
            </a:r>
            <a:r>
              <a:rPr lang="ja-JP" altLang="en-US" dirty="0" smtClean="0"/>
              <a:t>アルゴリズム</a:t>
            </a:r>
            <a:endParaRPr kumimoji="1" lang="ja-JP" altLang="en-US" dirty="0"/>
          </a:p>
        </p:txBody>
      </p:sp>
      <p:sp>
        <p:nvSpPr>
          <p:cNvPr id="9" name="右矢印 8"/>
          <p:cNvSpPr/>
          <p:nvPr/>
        </p:nvSpPr>
        <p:spPr>
          <a:xfrm>
            <a:off x="2843808" y="5518567"/>
            <a:ext cx="3240360" cy="2866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0" name="テキスト ボックス 9"/>
              <p:cNvSpPr txBox="1"/>
              <p:nvPr/>
            </p:nvSpPr>
            <p:spPr>
              <a:xfrm>
                <a:off x="7884368" y="5453313"/>
                <a:ext cx="1152128" cy="639983"/>
              </a:xfrm>
              <a:prstGeom prst="rect">
                <a:avLst/>
              </a:prstGeom>
              <a:noFill/>
            </p:spPr>
            <p:txBody>
              <a:bodyPr wrap="square" rtlCol="0">
                <a:spAutoFit/>
              </a:bodyPr>
              <a:lstStyle/>
              <a:p>
                <a14:m>
                  <m:oMath xmlns:m="http://schemas.openxmlformats.org/officeDocument/2006/math">
                    <m:r>
                      <a:rPr lang="en-US" altLang="ja-JP" b="0" i="1" dirty="0" smtClean="0">
                        <a:latin typeface="Cambria Math"/>
                      </a:rPr>
                      <m:t>𝐴</m:t>
                    </m:r>
                    <m:d>
                      <m:dPr>
                        <m:ctrlPr>
                          <a:rPr lang="en-US" altLang="ja-JP" b="0" i="1" dirty="0" smtClean="0">
                            <a:latin typeface="Cambria Math"/>
                          </a:rPr>
                        </m:ctrlPr>
                      </m:dPr>
                      <m:e>
                        <m:r>
                          <a:rPr lang="en-US" altLang="ja-JP" i="1" dirty="0" smtClean="0">
                            <a:latin typeface="Cambria Math"/>
                          </a:rPr>
                          <m:t>𝑥</m:t>
                        </m:r>
                      </m:e>
                    </m:d>
                    <m:r>
                      <a:rPr lang="en-US" altLang="ja-JP" b="0" i="1" dirty="0" smtClean="0">
                        <a:latin typeface="Cambria Math"/>
                      </a:rPr>
                      <m:t>=</m:t>
                    </m:r>
                    <m:r>
                      <a:rPr lang="en-US" altLang="ja-JP" b="0" i="1" dirty="0" smtClean="0">
                        <a:latin typeface="Cambria Math"/>
                      </a:rPr>
                      <m:t>𝑦𝑒𝑠</m:t>
                    </m:r>
                    <m:r>
                      <a:rPr lang="en-US" altLang="ja-JP" b="0" i="1" dirty="0" smtClean="0">
                        <a:latin typeface="Cambria Math"/>
                      </a:rPr>
                      <m:t>/</m:t>
                    </m:r>
                    <m:r>
                      <a:rPr lang="en-US" altLang="ja-JP" b="0" i="1" dirty="0" smtClean="0">
                        <a:latin typeface="Cambria Math"/>
                      </a:rPr>
                      <m:t>𝑛𝑜</m:t>
                    </m:r>
                  </m:oMath>
                </a14:m>
                <a:r>
                  <a:rPr lang="en-US" altLang="ja-JP" dirty="0" smtClean="0"/>
                  <a:t> </a:t>
                </a:r>
                <a14:m>
                  <m:oMath xmlns:m="http://schemas.openxmlformats.org/officeDocument/2006/math">
                    <m:r>
                      <a:rPr lang="en-US" altLang="ja-JP" b="0" i="1" smtClean="0">
                        <a:latin typeface="Cambria Math"/>
                        <a:ea typeface="Cambria Math"/>
                      </a:rPr>
                      <m:t> ?</m:t>
                    </m:r>
                  </m:oMath>
                </a14:m>
                <a:endParaRPr kumimoji="1" lang="ja-JP" altLang="en-US"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7884368" y="5453313"/>
                <a:ext cx="1152128" cy="639983"/>
              </a:xfrm>
              <a:prstGeom prst="rect">
                <a:avLst/>
              </a:prstGeom>
              <a:blipFill rotWithShape="1">
                <a:blip r:embed="rId5"/>
                <a:stretch>
                  <a:fillRect b="-6667"/>
                </a:stretch>
              </a:blipFill>
            </p:spPr>
            <p:txBody>
              <a:bodyPr/>
              <a:lstStyle/>
              <a:p>
                <a:r>
                  <a:rPr lang="ja-JP" altLang="en-US">
                    <a:noFill/>
                  </a:rPr>
                  <a:t> </a:t>
                </a:r>
              </a:p>
            </p:txBody>
          </p:sp>
        </mc:Fallback>
      </mc:AlternateContent>
      <p:sp>
        <p:nvSpPr>
          <p:cNvPr id="11" name="テキスト ボックス 10"/>
          <p:cNvSpPr txBox="1"/>
          <p:nvPr/>
        </p:nvSpPr>
        <p:spPr>
          <a:xfrm>
            <a:off x="3779912" y="5765194"/>
            <a:ext cx="2160240" cy="400110"/>
          </a:xfrm>
          <a:prstGeom prst="rect">
            <a:avLst/>
          </a:prstGeom>
          <a:noFill/>
        </p:spPr>
        <p:txBody>
          <a:bodyPr wrap="square" rtlCol="0">
            <a:spAutoFit/>
          </a:bodyPr>
          <a:lstStyle/>
          <a:p>
            <a:r>
              <a:rPr lang="ja-JP" altLang="en-US" sz="2000" dirty="0">
                <a:solidFill>
                  <a:srgbClr val="FF0000"/>
                </a:solidFill>
              </a:rPr>
              <a:t>古典</a:t>
            </a:r>
            <a:r>
              <a:rPr lang="ja-JP" altLang="en-US" sz="2000" dirty="0" smtClean="0"/>
              <a:t>証明</a:t>
            </a:r>
            <a:r>
              <a:rPr kumimoji="1" lang="en-US" altLang="ja-JP" sz="2000" dirty="0" smtClean="0"/>
              <a:t> </a:t>
            </a:r>
            <a:endParaRPr kumimoji="1" lang="ja-JP" altLang="en-US" sz="2000" dirty="0" smtClean="0"/>
          </a:p>
        </p:txBody>
      </p:sp>
      <mc:AlternateContent xmlns:mc="http://schemas.openxmlformats.org/markup-compatibility/2006" xmlns:a14="http://schemas.microsoft.com/office/drawing/2010/main">
        <mc:Choice Requires="a14">
          <p:sp>
            <p:nvSpPr>
              <p:cNvPr id="12" name="テキスト ボックス 11"/>
              <p:cNvSpPr txBox="1"/>
              <p:nvPr/>
            </p:nvSpPr>
            <p:spPr>
              <a:xfrm>
                <a:off x="3851920" y="6021288"/>
                <a:ext cx="86409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a:rPr>
                        <m:t>𝑦</m:t>
                      </m:r>
                    </m:oMath>
                  </m:oMathPara>
                </a14:m>
                <a:endParaRPr kumimoji="1" lang="ja-JP" altLang="en-US" sz="2400" dirty="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3851920" y="6021288"/>
                <a:ext cx="864096" cy="461665"/>
              </a:xfrm>
              <a:prstGeom prst="rect">
                <a:avLst/>
              </a:prstGeom>
              <a:blipFill rotWithShape="1">
                <a:blip r:embed="rId6"/>
                <a:stretch>
                  <a:fillRect b="-10667"/>
                </a:stretch>
              </a:blipFill>
            </p:spPr>
            <p:txBody>
              <a:bodyPr/>
              <a:lstStyle/>
              <a:p>
                <a:r>
                  <a:rPr lang="ja-JP" altLang="en-US">
                    <a:noFill/>
                  </a:rPr>
                  <a:t> </a:t>
                </a:r>
              </a:p>
            </p:txBody>
          </p:sp>
        </mc:Fallback>
      </mc:AlternateContent>
      <p:sp>
        <p:nvSpPr>
          <p:cNvPr id="13" name="正方形/長方形 12"/>
          <p:cNvSpPr/>
          <p:nvPr/>
        </p:nvSpPr>
        <p:spPr>
          <a:xfrm>
            <a:off x="179512" y="5157192"/>
            <a:ext cx="108012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QCMA (or MQA)</a:t>
            </a:r>
            <a:endParaRPr kumimoji="1" lang="ja-JP" altLang="en-US" dirty="0"/>
          </a:p>
        </p:txBody>
      </p:sp>
      <p:sp>
        <p:nvSpPr>
          <p:cNvPr id="14" name="正方形/長方形 13"/>
          <p:cNvSpPr/>
          <p:nvPr/>
        </p:nvSpPr>
        <p:spPr>
          <a:xfrm>
            <a:off x="179512" y="5157192"/>
            <a:ext cx="108012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QMA</a:t>
            </a:r>
            <a:r>
              <a:rPr kumimoji="1" lang="en-US" altLang="ja-JP" baseline="-25000" dirty="0" err="1" smtClean="0"/>
              <a:t>log</a:t>
            </a:r>
            <a:endParaRPr kumimoji="1" lang="ja-JP" altLang="en-US" dirty="0"/>
          </a:p>
        </p:txBody>
      </p:sp>
      <mc:AlternateContent xmlns:mc="http://schemas.openxmlformats.org/markup-compatibility/2006" xmlns:a14="http://schemas.microsoft.com/office/drawing/2010/main">
        <mc:Choice Requires="a14">
          <p:sp>
            <p:nvSpPr>
              <p:cNvPr id="4" name="テキスト ボックス 3"/>
              <p:cNvSpPr txBox="1"/>
              <p:nvPr/>
            </p:nvSpPr>
            <p:spPr>
              <a:xfrm>
                <a:off x="3275856" y="5805264"/>
                <a:ext cx="2088232" cy="707886"/>
              </a:xfrm>
              <a:prstGeom prst="rect">
                <a:avLst/>
              </a:prstGeom>
              <a:solidFill>
                <a:schemeClr val="bg1"/>
              </a:solidFill>
            </p:spPr>
            <p:txBody>
              <a:bodyPr wrap="square" rtlCol="0">
                <a:spAutoFit/>
              </a:bodyPr>
              <a:lstStyle/>
              <a:p>
                <a:r>
                  <a:rPr kumimoji="1" lang="en-US" altLang="ja-JP" sz="2000" dirty="0" smtClean="0"/>
                  <a:t>O(log n)</a:t>
                </a:r>
                <a:r>
                  <a:rPr kumimoji="1" lang="ja-JP" altLang="en-US" sz="2000" dirty="0" smtClean="0"/>
                  <a:t>量子ビット</a:t>
                </a:r>
                <a:endParaRPr kumimoji="1" lang="en-US" altLang="ja-JP" sz="2000" dirty="0" smtClean="0"/>
              </a:p>
              <a:p>
                <a:pPr algn="ctr"/>
                <a14:m>
                  <m:oMathPara xmlns:m="http://schemas.openxmlformats.org/officeDocument/2006/math">
                    <m:oMathParaPr>
                      <m:jc m:val="centerGroup"/>
                    </m:oMathParaPr>
                    <m:oMath xmlns:m="http://schemas.openxmlformats.org/officeDocument/2006/math">
                      <m:r>
                        <a:rPr lang="en-US" altLang="ja-JP" sz="2000" i="1" dirty="0">
                          <a:latin typeface="Cambria Math"/>
                        </a:rPr>
                        <m:t>|</m:t>
                      </m:r>
                      <m:d>
                        <m:dPr>
                          <m:begChr m:val=""/>
                          <m:endChr m:val="⟩"/>
                          <m:ctrlPr>
                            <a:rPr lang="en-US" altLang="ja-JP" sz="2000" i="1" dirty="0">
                              <a:latin typeface="Cambria Math"/>
                            </a:rPr>
                          </m:ctrlPr>
                        </m:dPr>
                        <m:e>
                          <m:r>
                            <a:rPr lang="en-US" altLang="ja-JP" sz="2000" i="1" dirty="0">
                              <a:latin typeface="Cambria Math"/>
                              <a:ea typeface="Cambria Math"/>
                            </a:rPr>
                            <m:t>𝜑</m:t>
                          </m:r>
                        </m:e>
                      </m:d>
                    </m:oMath>
                  </m:oMathPara>
                </a14:m>
                <a:endParaRPr kumimoji="1" lang="en-US" altLang="ja-JP" sz="2000" dirty="0" smtClean="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3275856" y="5805264"/>
                <a:ext cx="2088232" cy="707886"/>
              </a:xfrm>
              <a:prstGeom prst="rect">
                <a:avLst/>
              </a:prstGeom>
              <a:blipFill rotWithShape="1">
                <a:blip r:embed="rId7"/>
                <a:stretch>
                  <a:fillRect l="-2915" t="-26724" r="-3207" b="-103448"/>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58316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500"/>
                                        <p:tgtEl>
                                          <p:spTgt spid="5"/>
                                        </p:tgtEl>
                                      </p:cBhvr>
                                    </p:animEffect>
                                  </p:childTnLst>
                                </p:cTn>
                              </p:par>
                              <p:par>
                                <p:cTn id="19" presetID="22" presetClass="entr" presetSubtype="8" fill="hold"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left)">
                                      <p:cBhvr>
                                        <p:cTn id="21" dur="500"/>
                                        <p:tgtEl>
                                          <p:spTgt spid="6"/>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left)">
                                      <p:cBhvr>
                                        <p:cTn id="30" dur="500"/>
                                        <p:tgtEl>
                                          <p:spTgt spid="9"/>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left)">
                                      <p:cBhvr>
                                        <p:cTn id="33" dur="500"/>
                                        <p:tgtEl>
                                          <p:spTgt spid="10"/>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left)">
                                      <p:cBhvr>
                                        <p:cTn id="36" dur="500"/>
                                        <p:tgtEl>
                                          <p:spTgt spid="11"/>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left)">
                                      <p:cBhvr>
                                        <p:cTn id="39" dur="500"/>
                                        <p:tgtEl>
                                          <p:spTgt spid="12"/>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wipe(left)">
                                      <p:cBhvr>
                                        <p:cTn id="47" dur="500"/>
                                        <p:tgtEl>
                                          <p:spTgt spid="3">
                                            <p:txEl>
                                              <p:pRg st="3" end="3"/>
                                            </p:txEl>
                                          </p:spTgt>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left)">
                                      <p:cBhvr>
                                        <p:cTn id="50" dur="500"/>
                                        <p:tgtEl>
                                          <p:spTgt spid="14"/>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wipe(left)">
                                      <p:cBhvr>
                                        <p:cTn id="5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p:bldP spid="11" grpId="0"/>
      <p:bldP spid="12" grpId="0"/>
      <p:bldP spid="13" grpId="0" animBg="1"/>
      <p:bldP spid="14"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9776"/>
            <a:ext cx="8229600" cy="1143000"/>
          </a:xfrm>
        </p:spPr>
        <p:txBody>
          <a:bodyPr/>
          <a:lstStyle/>
          <a:p>
            <a:r>
              <a:rPr kumimoji="1" lang="ja-JP" altLang="en-US" dirty="0" smtClean="0">
                <a:solidFill>
                  <a:srgbClr val="0070C0"/>
                </a:solidFill>
              </a:rPr>
              <a:t>結果</a:t>
            </a:r>
            <a:endParaRPr kumimoji="1" lang="ja-JP" altLang="en-US" dirty="0">
              <a:solidFill>
                <a:srgbClr val="0070C0"/>
              </a:solidFill>
            </a:endParaRPr>
          </a:p>
        </p:txBody>
      </p:sp>
      <p:sp>
        <p:nvSpPr>
          <p:cNvPr id="5" name="コンテンツ プレースホルダー 2"/>
          <p:cNvSpPr>
            <a:spLocks noGrp="1"/>
          </p:cNvSpPr>
          <p:nvPr>
            <p:ph idx="1"/>
          </p:nvPr>
        </p:nvSpPr>
        <p:spPr>
          <a:xfrm>
            <a:off x="251520" y="1628800"/>
            <a:ext cx="8712968" cy="2808312"/>
          </a:xfrm>
        </p:spPr>
        <p:txBody>
          <a:bodyPr>
            <a:normAutofit/>
          </a:bodyPr>
          <a:lstStyle/>
          <a:p>
            <a:pPr marL="0" indent="0">
              <a:buNone/>
            </a:pPr>
            <a:r>
              <a:rPr kumimoji="1" lang="en-US" altLang="ja-JP" sz="4000" dirty="0" smtClean="0"/>
              <a:t>[Th. 1] QMA</a:t>
            </a:r>
            <a:r>
              <a:rPr kumimoji="1" lang="en-US" altLang="ja-JP" sz="4000" dirty="0" smtClean="0">
                <a:latin typeface="ＭＳ ゴシック"/>
                <a:ea typeface="ＭＳ ゴシック"/>
              </a:rPr>
              <a:t>⊆</a:t>
            </a:r>
            <a:r>
              <a:rPr kumimoji="1" lang="en-US" altLang="ja-JP" sz="4000" dirty="0" smtClean="0"/>
              <a:t>QIP</a:t>
            </a:r>
            <a:r>
              <a:rPr kumimoji="1" lang="en-US" altLang="ja-JP" sz="4000" baseline="-25000" dirty="0" smtClean="0"/>
              <a:t>1</a:t>
            </a:r>
            <a:r>
              <a:rPr kumimoji="1" lang="en-US" altLang="ja-JP" sz="4000" dirty="0" smtClean="0"/>
              <a:t>(2)</a:t>
            </a:r>
          </a:p>
          <a:p>
            <a:pPr marL="0" indent="0">
              <a:buNone/>
            </a:pPr>
            <a:endParaRPr kumimoji="1" lang="en-US" altLang="ja-JP" sz="1000" dirty="0" smtClean="0"/>
          </a:p>
          <a:p>
            <a:pPr marL="0" indent="0">
              <a:buNone/>
            </a:pPr>
            <a:r>
              <a:rPr kumimoji="1" lang="en-US" altLang="ja-JP" sz="4000" dirty="0" smtClean="0">
                <a:solidFill>
                  <a:srgbClr val="FF0000"/>
                </a:solidFill>
              </a:rPr>
              <a:t>[Th. 2] QMA</a:t>
            </a:r>
            <a:r>
              <a:rPr kumimoji="1" lang="en-US" altLang="ja-JP" sz="4000" dirty="0" smtClean="0">
                <a:solidFill>
                  <a:srgbClr val="FF0000"/>
                </a:solidFill>
                <a:latin typeface="ＭＳ ゴシック"/>
                <a:ea typeface="ＭＳ ゴシック"/>
              </a:rPr>
              <a:t>⊆</a:t>
            </a:r>
            <a:r>
              <a:rPr kumimoji="1" lang="en-US" altLang="ja-JP" sz="4000" dirty="0" smtClean="0">
                <a:solidFill>
                  <a:srgbClr val="FF0000"/>
                </a:solidFill>
              </a:rPr>
              <a:t>QMA</a:t>
            </a:r>
            <a:r>
              <a:rPr kumimoji="1" lang="en-US" altLang="ja-JP" sz="4000" baseline="-25000" dirty="0" smtClean="0">
                <a:solidFill>
                  <a:srgbClr val="FF0000"/>
                </a:solidFill>
              </a:rPr>
              <a:t>1</a:t>
            </a:r>
            <a:r>
              <a:rPr kumimoji="1" lang="en-US" altLang="ja-JP" sz="4000" baseline="30000" dirty="0" smtClean="0">
                <a:solidFill>
                  <a:srgbClr val="FF0000"/>
                </a:solidFill>
              </a:rPr>
              <a:t>const-EPR</a:t>
            </a:r>
          </a:p>
          <a:p>
            <a:pPr marL="0" indent="0">
              <a:buNone/>
            </a:pPr>
            <a:endParaRPr kumimoji="1" lang="en-US" altLang="ja-JP" sz="1000" baseline="30000" dirty="0" smtClean="0"/>
          </a:p>
          <a:p>
            <a:pPr marL="0" indent="0">
              <a:buNone/>
            </a:pPr>
            <a:r>
              <a:rPr lang="en-US" altLang="ja-JP" sz="4000" dirty="0" smtClean="0"/>
              <a:t>[Th. 3] QIP(m)</a:t>
            </a:r>
            <a:r>
              <a:rPr lang="en-US" altLang="ja-JP" sz="4000" dirty="0" smtClean="0">
                <a:latin typeface="ＭＳ ゴシック"/>
                <a:ea typeface="ＭＳ ゴシック"/>
              </a:rPr>
              <a:t>⊆</a:t>
            </a:r>
            <a:r>
              <a:rPr lang="en-US" altLang="ja-JP" sz="4000" dirty="0" smtClean="0"/>
              <a:t>QIP</a:t>
            </a:r>
            <a:r>
              <a:rPr lang="en-US" altLang="ja-JP" sz="4000" baseline="-25000" dirty="0" smtClean="0"/>
              <a:t>1</a:t>
            </a:r>
            <a:r>
              <a:rPr lang="en-US" altLang="ja-JP" sz="4000" dirty="0" smtClean="0"/>
              <a:t>(m+1) for any m</a:t>
            </a:r>
            <a:r>
              <a:rPr lang="en-US" altLang="ja-JP" sz="4000" dirty="0" smtClean="0">
                <a:latin typeface="ＭＳ ゴシック"/>
                <a:ea typeface="ＭＳ ゴシック"/>
              </a:rPr>
              <a:t>≥</a:t>
            </a:r>
            <a:r>
              <a:rPr lang="en-US" altLang="ja-JP" sz="4000" dirty="0" smtClean="0"/>
              <a:t>2</a:t>
            </a:r>
            <a:endParaRPr kumimoji="1" lang="en-US" altLang="ja-JP" sz="4000" dirty="0" smtClean="0"/>
          </a:p>
          <a:p>
            <a:endParaRPr kumimoji="1" lang="ja-JP" altLang="en-US" sz="4000" dirty="0"/>
          </a:p>
        </p:txBody>
      </p:sp>
      <p:sp>
        <p:nvSpPr>
          <p:cNvPr id="3" name="円形吹き出し 2"/>
          <p:cNvSpPr/>
          <p:nvPr/>
        </p:nvSpPr>
        <p:spPr>
          <a:xfrm>
            <a:off x="6444208" y="1412776"/>
            <a:ext cx="2088232" cy="1512168"/>
          </a:xfrm>
          <a:prstGeom prst="wedgeEllipseCallout">
            <a:avLst>
              <a:gd name="adj1" fmla="val -70117"/>
              <a:gd name="adj2" fmla="val 3482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定数個の</a:t>
            </a:r>
            <a:endParaRPr kumimoji="1" lang="en-US" altLang="ja-JP" sz="2400" dirty="0" smtClean="0"/>
          </a:p>
          <a:p>
            <a:pPr algn="ctr"/>
            <a:r>
              <a:rPr kumimoji="1" lang="en-US" altLang="ja-JP" sz="2400" dirty="0" smtClean="0"/>
              <a:t>EPR</a:t>
            </a:r>
            <a:r>
              <a:rPr kumimoji="1" lang="ja-JP" altLang="en-US" sz="2400" dirty="0" smtClean="0"/>
              <a:t>対</a:t>
            </a:r>
            <a:endParaRPr kumimoji="1" lang="ja-JP" altLang="en-US" sz="2400" dirty="0"/>
          </a:p>
        </p:txBody>
      </p:sp>
    </p:spTree>
    <p:extLst>
      <p:ext uri="{BB962C8B-B14F-4D97-AF65-F5344CB8AC3E}">
        <p14:creationId xmlns:p14="http://schemas.microsoft.com/office/powerpoint/2010/main" val="135656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143000"/>
          </a:xfrm>
        </p:spPr>
        <p:txBody>
          <a:bodyPr>
            <a:normAutofit/>
          </a:bodyPr>
          <a:lstStyle/>
          <a:p>
            <a:r>
              <a:rPr lang="en-US" altLang="ja-JP" sz="3600" dirty="0" smtClean="0">
                <a:solidFill>
                  <a:srgbClr val="0070C0"/>
                </a:solidFill>
              </a:rPr>
              <a:t>EPR</a:t>
            </a:r>
            <a:r>
              <a:rPr lang="ja-JP" altLang="en-US" sz="3600" dirty="0" smtClean="0">
                <a:solidFill>
                  <a:srgbClr val="0070C0"/>
                </a:solidFill>
              </a:rPr>
              <a:t>対とは？</a:t>
            </a:r>
            <a:endParaRPr kumimoji="1" lang="ja-JP" altLang="en-US" sz="3600" dirty="0">
              <a:solidFill>
                <a:srgbClr val="0070C0"/>
              </a:solidFill>
            </a:endParaRPr>
          </a:p>
        </p:txBody>
      </p:sp>
      <p:pic>
        <p:nvPicPr>
          <p:cNvPr id="1026" name="Picture 2" descr="C:\Users\Nishimura\Desktop\ep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188641"/>
            <a:ext cx="2314971" cy="101121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971600" y="1340768"/>
            <a:ext cx="6774109" cy="1015663"/>
          </a:xfrm>
          <a:prstGeom prst="rect">
            <a:avLst/>
          </a:prstGeom>
          <a:noFill/>
        </p:spPr>
        <p:txBody>
          <a:bodyPr wrap="square" rtlCol="0">
            <a:spAutoFit/>
          </a:bodyPr>
          <a:lstStyle/>
          <a:p>
            <a:pPr marL="285750" indent="-285750">
              <a:buFont typeface="Arial" pitchFamily="34" charset="0"/>
              <a:buChar char="•"/>
            </a:pPr>
            <a:r>
              <a:rPr kumimoji="1" lang="ja-JP" altLang="en-US" sz="2000" dirty="0" smtClean="0"/>
              <a:t>２つの量子ビットにまたがる量子的相関（あるいはエンタングルメント）として最も強い相関を有する状態</a:t>
            </a:r>
            <a:endParaRPr kumimoji="1" lang="en-US" altLang="ja-JP" sz="2000" dirty="0" smtClean="0"/>
          </a:p>
          <a:p>
            <a:pPr marL="285750" indent="-285750">
              <a:buFont typeface="Arial" pitchFamily="34" charset="0"/>
              <a:buChar char="•"/>
            </a:pPr>
            <a:r>
              <a:rPr kumimoji="1" lang="ja-JP" altLang="en-US" sz="2000" dirty="0" smtClean="0"/>
              <a:t>ＥＰＲ対の数学的表現は</a:t>
            </a:r>
            <a:endParaRPr kumimoji="1" lang="en-US" altLang="ja-JP" sz="2000" dirty="0" smtClean="0"/>
          </a:p>
        </p:txBody>
      </p:sp>
      <mc:AlternateContent xmlns:mc="http://schemas.openxmlformats.org/markup-compatibility/2006" xmlns:a14="http://schemas.microsoft.com/office/drawing/2010/main">
        <mc:Choice Requires="a14">
          <p:sp>
            <p:nvSpPr>
              <p:cNvPr id="4" name="テキスト ボックス 3"/>
              <p:cNvSpPr txBox="1"/>
              <p:nvPr/>
            </p:nvSpPr>
            <p:spPr>
              <a:xfrm>
                <a:off x="2195736" y="2348880"/>
                <a:ext cx="3312368" cy="66460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a:rPr>
                        <m:t>|</m:t>
                      </m:r>
                      <m:d>
                        <m:dPr>
                          <m:begChr m:val=""/>
                          <m:endChr m:val="⟩"/>
                          <m:ctrlPr>
                            <a:rPr kumimoji="1" lang="en-US" altLang="ja-JP" b="0" i="1" smtClean="0">
                              <a:latin typeface="Cambria Math"/>
                            </a:rPr>
                          </m:ctrlPr>
                        </m:dPr>
                        <m:e>
                          <m:sSup>
                            <m:sSupPr>
                              <m:ctrlPr>
                                <a:rPr kumimoji="1" lang="en-US" altLang="ja-JP" b="0" i="1" smtClean="0">
                                  <a:latin typeface="Cambria Math"/>
                                </a:rPr>
                              </m:ctrlPr>
                            </m:sSupPr>
                            <m:e>
                              <m:r>
                                <m:rPr>
                                  <m:sty m:val="p"/>
                                </m:rPr>
                                <a:rPr kumimoji="1" lang="el-GR" altLang="ja-JP" b="0" i="1" smtClean="0">
                                  <a:latin typeface="Cambria Math"/>
                                  <a:ea typeface="Cambria Math"/>
                                </a:rPr>
                                <m:t>Φ</m:t>
                              </m:r>
                            </m:e>
                            <m:sup>
                              <m:r>
                                <a:rPr kumimoji="1" lang="en-US" altLang="ja-JP" b="0" i="1" smtClean="0">
                                  <a:latin typeface="Cambria Math"/>
                                </a:rPr>
                                <m:t>+</m:t>
                              </m:r>
                            </m:sup>
                          </m:sSup>
                        </m:e>
                      </m:d>
                      <m:r>
                        <a:rPr kumimoji="1" lang="en-US" altLang="ja-JP" b="0" i="1" smtClean="0">
                          <a:latin typeface="Cambria Math"/>
                        </a:rPr>
                        <m:t>=</m:t>
                      </m:r>
                      <m:f>
                        <m:fPr>
                          <m:ctrlPr>
                            <a:rPr kumimoji="1" lang="en-US" altLang="ja-JP" b="0" i="1" smtClean="0">
                              <a:latin typeface="Cambria Math"/>
                            </a:rPr>
                          </m:ctrlPr>
                        </m:fPr>
                        <m:num>
                          <m:r>
                            <a:rPr kumimoji="1" lang="en-US" altLang="ja-JP" b="0" i="1" smtClean="0">
                              <a:latin typeface="Cambria Math"/>
                            </a:rPr>
                            <m:t>1</m:t>
                          </m:r>
                        </m:num>
                        <m:den>
                          <m:rad>
                            <m:radPr>
                              <m:degHide m:val="on"/>
                              <m:ctrlPr>
                                <a:rPr kumimoji="1" lang="en-US" altLang="ja-JP" b="0" i="1" smtClean="0">
                                  <a:latin typeface="Cambria Math"/>
                                </a:rPr>
                              </m:ctrlPr>
                            </m:radPr>
                            <m:deg/>
                            <m:e>
                              <m:r>
                                <a:rPr kumimoji="1" lang="en-US" altLang="ja-JP" b="0" i="1" smtClean="0">
                                  <a:latin typeface="Cambria Math"/>
                                </a:rPr>
                                <m:t>2</m:t>
                              </m:r>
                            </m:e>
                          </m:rad>
                        </m:den>
                      </m:f>
                      <m:d>
                        <m:dPr>
                          <m:ctrlPr>
                            <a:rPr kumimoji="1" lang="en-US" altLang="ja-JP" b="0" i="1" smtClean="0">
                              <a:latin typeface="Cambria Math"/>
                            </a:rPr>
                          </m:ctrlPr>
                        </m:dPr>
                        <m:e>
                          <m:r>
                            <a:rPr kumimoji="1" lang="en-US" altLang="ja-JP" b="0" i="1" smtClean="0">
                              <a:latin typeface="Cambria Math"/>
                            </a:rPr>
                            <m:t>|</m:t>
                          </m:r>
                          <m:d>
                            <m:dPr>
                              <m:begChr m:val=""/>
                              <m:endChr m:val="⟩"/>
                              <m:ctrlPr>
                                <a:rPr kumimoji="1" lang="en-US" altLang="ja-JP" b="0" i="1" smtClean="0">
                                  <a:latin typeface="Cambria Math"/>
                                </a:rPr>
                              </m:ctrlPr>
                            </m:dPr>
                            <m:e>
                              <m:r>
                                <a:rPr kumimoji="1" lang="en-US" altLang="ja-JP" b="0" i="1" smtClean="0">
                                  <a:latin typeface="Cambria Math"/>
                                </a:rPr>
                                <m:t>00</m:t>
                              </m:r>
                            </m:e>
                          </m:d>
                          <m:r>
                            <a:rPr kumimoji="1" lang="en-US" altLang="ja-JP" b="0" i="1" smtClean="0">
                              <a:latin typeface="Cambria Math"/>
                            </a:rPr>
                            <m:t>+|</m:t>
                          </m:r>
                          <m:d>
                            <m:dPr>
                              <m:begChr m:val=""/>
                              <m:endChr m:val="⟩"/>
                              <m:ctrlPr>
                                <a:rPr kumimoji="1" lang="en-US" altLang="ja-JP" b="0" i="1" smtClean="0">
                                  <a:latin typeface="Cambria Math"/>
                                </a:rPr>
                              </m:ctrlPr>
                            </m:dPr>
                            <m:e>
                              <m:r>
                                <a:rPr kumimoji="1" lang="en-US" altLang="ja-JP" b="0" i="1" smtClean="0">
                                  <a:latin typeface="Cambria Math"/>
                                </a:rPr>
                                <m:t>11</m:t>
                              </m:r>
                            </m:e>
                          </m:d>
                        </m:e>
                      </m:d>
                    </m:oMath>
                  </m:oMathPara>
                </a14:m>
                <a:endParaRPr kumimoji="1" lang="ja-JP" altLang="en-US"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2195736" y="2348880"/>
                <a:ext cx="3312368" cy="664606"/>
              </a:xfrm>
              <a:prstGeom prst="rect">
                <a:avLst/>
              </a:prstGeom>
              <a:blipFill rotWithShape="1">
                <a:blip r:embed="rId3"/>
                <a:stretch>
                  <a:fillRect/>
                </a:stretch>
              </a:blipFill>
            </p:spPr>
            <p:txBody>
              <a:bodyPr/>
              <a:lstStyle/>
              <a:p>
                <a:r>
                  <a:rPr lang="ja-JP" altLang="en-US">
                    <a:noFill/>
                  </a:rPr>
                  <a:t> </a:t>
                </a:r>
              </a:p>
            </p:txBody>
          </p:sp>
        </mc:Fallback>
      </mc:AlternateContent>
      <p:sp>
        <p:nvSpPr>
          <p:cNvPr id="6" name="テキスト ボックス 5"/>
          <p:cNvSpPr txBox="1"/>
          <p:nvPr/>
        </p:nvSpPr>
        <p:spPr>
          <a:xfrm>
            <a:off x="971600" y="3068960"/>
            <a:ext cx="6774109" cy="1015663"/>
          </a:xfrm>
          <a:prstGeom prst="rect">
            <a:avLst/>
          </a:prstGeom>
          <a:noFill/>
        </p:spPr>
        <p:txBody>
          <a:bodyPr wrap="square" rtlCol="0">
            <a:spAutoFit/>
          </a:bodyPr>
          <a:lstStyle/>
          <a:p>
            <a:pPr marL="285750" indent="-285750">
              <a:buFont typeface="Arial" pitchFamily="34" charset="0"/>
              <a:buChar char="•"/>
            </a:pPr>
            <a:r>
              <a:rPr lang="ja-JP" altLang="en-US" sz="2000" dirty="0" smtClean="0"/>
              <a:t>遠く離れた</a:t>
            </a:r>
            <a:r>
              <a:rPr lang="ja-JP" altLang="en-US" sz="2000" dirty="0"/>
              <a:t>２者間</a:t>
            </a:r>
            <a:r>
              <a:rPr lang="ja-JP" altLang="en-US" sz="2000" dirty="0" smtClean="0"/>
              <a:t>でＥＰＲ対を共有していれば，古典的には作り出せないような確率分布を生成できる（</a:t>
            </a:r>
            <a:r>
              <a:rPr lang="en-US" altLang="ja-JP" sz="2000" dirty="0" smtClean="0"/>
              <a:t>Bell</a:t>
            </a:r>
            <a:r>
              <a:rPr lang="ja-JP" altLang="en-US" sz="2000" dirty="0" smtClean="0"/>
              <a:t>の不等式の破れ）</a:t>
            </a:r>
            <a:endParaRPr kumimoji="1" lang="en-US" altLang="ja-JP" sz="2000" dirty="0" smtClean="0"/>
          </a:p>
        </p:txBody>
      </p:sp>
      <p:sp>
        <p:nvSpPr>
          <p:cNvPr id="5" name="円/楕円 4"/>
          <p:cNvSpPr/>
          <p:nvPr/>
        </p:nvSpPr>
        <p:spPr>
          <a:xfrm>
            <a:off x="6084168" y="2398995"/>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8028384" y="2398995"/>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リーフォーム 6"/>
          <p:cNvSpPr/>
          <p:nvPr/>
        </p:nvSpPr>
        <p:spPr>
          <a:xfrm>
            <a:off x="6221259" y="2252917"/>
            <a:ext cx="1828800" cy="383995"/>
          </a:xfrm>
          <a:custGeom>
            <a:avLst/>
            <a:gdLst>
              <a:gd name="connsiteX0" fmla="*/ 0 w 1828800"/>
              <a:gd name="connsiteY0" fmla="*/ 215172 h 383995"/>
              <a:gd name="connsiteX1" fmla="*/ 295422 w 1828800"/>
              <a:gd name="connsiteY1" fmla="*/ 4156 h 383995"/>
              <a:gd name="connsiteX2" fmla="*/ 576775 w 1828800"/>
              <a:gd name="connsiteY2" fmla="*/ 383984 h 383995"/>
              <a:gd name="connsiteX3" fmla="*/ 872197 w 1828800"/>
              <a:gd name="connsiteY3" fmla="*/ 18224 h 383995"/>
              <a:gd name="connsiteX4" fmla="*/ 1181686 w 1828800"/>
              <a:gd name="connsiteY4" fmla="*/ 383984 h 383995"/>
              <a:gd name="connsiteX5" fmla="*/ 1420837 w 1828800"/>
              <a:gd name="connsiteY5" fmla="*/ 18224 h 383995"/>
              <a:gd name="connsiteX6" fmla="*/ 1828800 w 1828800"/>
              <a:gd name="connsiteY6" fmla="*/ 229239 h 383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383995">
                <a:moveTo>
                  <a:pt x="0" y="215172"/>
                </a:moveTo>
                <a:cubicBezTo>
                  <a:pt x="99646" y="95596"/>
                  <a:pt x="199293" y="-23979"/>
                  <a:pt x="295422" y="4156"/>
                </a:cubicBezTo>
                <a:cubicBezTo>
                  <a:pt x="391551" y="32291"/>
                  <a:pt x="480646" y="381639"/>
                  <a:pt x="576775" y="383984"/>
                </a:cubicBezTo>
                <a:cubicBezTo>
                  <a:pt x="672904" y="386329"/>
                  <a:pt x="771379" y="18224"/>
                  <a:pt x="872197" y="18224"/>
                </a:cubicBezTo>
                <a:cubicBezTo>
                  <a:pt x="973015" y="18224"/>
                  <a:pt x="1090246" y="383984"/>
                  <a:pt x="1181686" y="383984"/>
                </a:cubicBezTo>
                <a:cubicBezTo>
                  <a:pt x="1273126" y="383984"/>
                  <a:pt x="1312985" y="44015"/>
                  <a:pt x="1420837" y="18224"/>
                </a:cubicBezTo>
                <a:cubicBezTo>
                  <a:pt x="1528689" y="-7567"/>
                  <a:pt x="1678744" y="110836"/>
                  <a:pt x="1828800" y="22923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0" name="テキスト ボックス 9"/>
              <p:cNvSpPr txBox="1"/>
              <p:nvPr/>
            </p:nvSpPr>
            <p:spPr>
              <a:xfrm>
                <a:off x="5436096" y="1835532"/>
                <a:ext cx="331236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a:rPr>
                        <m:t>|</m:t>
                      </m:r>
                      <m:d>
                        <m:dPr>
                          <m:begChr m:val=""/>
                          <m:endChr m:val="⟩"/>
                          <m:ctrlPr>
                            <a:rPr kumimoji="1" lang="en-US" altLang="ja-JP" b="0" i="1" smtClean="0">
                              <a:latin typeface="Cambria Math"/>
                            </a:rPr>
                          </m:ctrlPr>
                        </m:dPr>
                        <m:e>
                          <m:sSup>
                            <m:sSupPr>
                              <m:ctrlPr>
                                <a:rPr kumimoji="1" lang="en-US" altLang="ja-JP" b="0" i="1" smtClean="0">
                                  <a:latin typeface="Cambria Math"/>
                                </a:rPr>
                              </m:ctrlPr>
                            </m:sSupPr>
                            <m:e>
                              <m:r>
                                <m:rPr>
                                  <m:sty m:val="p"/>
                                </m:rPr>
                                <a:rPr kumimoji="1" lang="el-GR" altLang="ja-JP" b="0" i="1" smtClean="0">
                                  <a:latin typeface="Cambria Math"/>
                                  <a:ea typeface="Cambria Math"/>
                                </a:rPr>
                                <m:t>Φ</m:t>
                              </m:r>
                            </m:e>
                            <m:sup>
                              <m:r>
                                <a:rPr kumimoji="1" lang="en-US" altLang="ja-JP" b="0" i="1" smtClean="0">
                                  <a:latin typeface="Cambria Math"/>
                                </a:rPr>
                                <m:t>+</m:t>
                              </m:r>
                            </m:sup>
                          </m:sSup>
                        </m:e>
                      </m:d>
                    </m:oMath>
                  </m:oMathPara>
                </a14:m>
                <a:endParaRPr kumimoji="1" lang="ja-JP" altLang="en-US"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5436096" y="1835532"/>
                <a:ext cx="3312368" cy="369332"/>
              </a:xfrm>
              <a:prstGeom prst="rect">
                <a:avLst/>
              </a:prstGeom>
              <a:blipFill rotWithShape="1">
                <a:blip r:embed="rId4"/>
                <a:stretch>
                  <a:fillRect t="-119672" b="-183607"/>
                </a:stretch>
              </a:blipFill>
            </p:spPr>
            <p:txBody>
              <a:bodyPr/>
              <a:lstStyle/>
              <a:p>
                <a:r>
                  <a:rPr lang="ja-JP" altLang="en-US">
                    <a:noFill/>
                  </a:rPr>
                  <a:t> </a:t>
                </a:r>
              </a:p>
            </p:txBody>
          </p:sp>
        </mc:Fallback>
      </mc:AlternateContent>
      <p:pic>
        <p:nvPicPr>
          <p:cNvPr id="12" name="Picture 4" descr="j019538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68697" y="4626625"/>
            <a:ext cx="543279" cy="554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4" descr="j030125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15815" y="4671281"/>
            <a:ext cx="596625" cy="51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3" descr="j029202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95736" y="5587904"/>
            <a:ext cx="684076" cy="649408"/>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直線矢印コネクタ 15"/>
          <p:cNvCxnSpPr/>
          <p:nvPr/>
        </p:nvCxnSpPr>
        <p:spPr>
          <a:xfrm flipH="1" flipV="1">
            <a:off x="1907704" y="5181491"/>
            <a:ext cx="360040" cy="40641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テキスト ボックス 16"/>
              <p:cNvSpPr txBox="1"/>
              <p:nvPr/>
            </p:nvSpPr>
            <p:spPr>
              <a:xfrm>
                <a:off x="1979712" y="5085184"/>
                <a:ext cx="45005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a:rPr>
                        <m:t>𝑥</m:t>
                      </m:r>
                    </m:oMath>
                  </m:oMathPara>
                </a14:m>
                <a:endParaRPr kumimoji="1" lang="ja-JP" altLang="en-US"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1979712" y="5085184"/>
                <a:ext cx="450050" cy="369332"/>
              </a:xfrm>
              <a:prstGeom prst="rect">
                <a:avLst/>
              </a:prstGeom>
              <a:blipFill rotWithShape="1">
                <a:blip r:embed="rId8"/>
                <a:stretch>
                  <a:fillRect/>
                </a:stretch>
              </a:blipFill>
            </p:spPr>
            <p:txBody>
              <a:bodyPr/>
              <a:lstStyle/>
              <a:p>
                <a:r>
                  <a:rPr lang="ja-JP" altLang="en-US">
                    <a:noFill/>
                  </a:rPr>
                  <a:t> </a:t>
                </a:r>
              </a:p>
            </p:txBody>
          </p:sp>
        </mc:Fallback>
      </mc:AlternateContent>
      <p:cxnSp>
        <p:nvCxnSpPr>
          <p:cNvPr id="19" name="直線矢印コネクタ 18"/>
          <p:cNvCxnSpPr/>
          <p:nvPr/>
        </p:nvCxnSpPr>
        <p:spPr>
          <a:xfrm flipV="1">
            <a:off x="2699792" y="5181491"/>
            <a:ext cx="360040" cy="40641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テキスト ボックス 20"/>
              <p:cNvSpPr txBox="1"/>
              <p:nvPr/>
            </p:nvSpPr>
            <p:spPr>
              <a:xfrm>
                <a:off x="2609782" y="5085184"/>
                <a:ext cx="45005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a:rPr>
                        <m:t>𝑦</m:t>
                      </m:r>
                    </m:oMath>
                  </m:oMathPara>
                </a14:m>
                <a:endParaRPr kumimoji="1" lang="ja-JP" altLang="en-US" dirty="0"/>
              </a:p>
            </p:txBody>
          </p:sp>
        </mc:Choice>
        <mc:Fallback xmlns="">
          <p:sp>
            <p:nvSpPr>
              <p:cNvPr id="21" name="テキスト ボックス 20"/>
              <p:cNvSpPr txBox="1">
                <a:spLocks noRot="1" noChangeAspect="1" noMove="1" noResize="1" noEditPoints="1" noAdjustHandles="1" noChangeArrowheads="1" noChangeShapeType="1" noTextEdit="1"/>
              </p:cNvSpPr>
              <p:nvPr/>
            </p:nvSpPr>
            <p:spPr>
              <a:xfrm>
                <a:off x="2609782" y="5085184"/>
                <a:ext cx="450050" cy="369332"/>
              </a:xfrm>
              <a:prstGeom prst="rect">
                <a:avLst/>
              </a:prstGeom>
              <a:blipFill rotWithShape="1">
                <a:blip r:embed="rId9"/>
                <a:stretch>
                  <a:fillRect b="-4918"/>
                </a:stretch>
              </a:blipFill>
            </p:spPr>
            <p:txBody>
              <a:bodyPr/>
              <a:lstStyle/>
              <a:p>
                <a:r>
                  <a:rPr lang="ja-JP" altLang="en-US">
                    <a:noFill/>
                  </a:rPr>
                  <a:t> </a:t>
                </a:r>
              </a:p>
            </p:txBody>
          </p:sp>
        </mc:Fallback>
      </mc:AlternateContent>
      <p:cxnSp>
        <p:nvCxnSpPr>
          <p:cNvPr id="22" name="直線矢印コネクタ 21"/>
          <p:cNvCxnSpPr/>
          <p:nvPr/>
        </p:nvCxnSpPr>
        <p:spPr>
          <a:xfrm>
            <a:off x="1640336" y="5269850"/>
            <a:ext cx="447388" cy="46340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H="1">
            <a:off x="2843808" y="5269850"/>
            <a:ext cx="432049" cy="46340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テキスト ボックス 33"/>
              <p:cNvSpPr txBox="1"/>
              <p:nvPr/>
            </p:nvSpPr>
            <p:spPr>
              <a:xfrm>
                <a:off x="1547664" y="5435932"/>
                <a:ext cx="45005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a:rPr>
                        <m:t>𝑎</m:t>
                      </m:r>
                    </m:oMath>
                  </m:oMathPara>
                </a14:m>
                <a:endParaRPr kumimoji="1" lang="ja-JP" altLang="en-US" dirty="0"/>
              </a:p>
            </p:txBody>
          </p:sp>
        </mc:Choice>
        <mc:Fallback xmlns="">
          <p:sp>
            <p:nvSpPr>
              <p:cNvPr id="34" name="テキスト ボックス 33"/>
              <p:cNvSpPr txBox="1">
                <a:spLocks noRot="1" noChangeAspect="1" noMove="1" noResize="1" noEditPoints="1" noAdjustHandles="1" noChangeArrowheads="1" noChangeShapeType="1" noTextEdit="1"/>
              </p:cNvSpPr>
              <p:nvPr/>
            </p:nvSpPr>
            <p:spPr>
              <a:xfrm>
                <a:off x="1547664" y="5435932"/>
                <a:ext cx="450050" cy="369332"/>
              </a:xfrm>
              <a:prstGeom prst="rect">
                <a:avLst/>
              </a:prstGeom>
              <a:blipFill rotWithShape="1">
                <a:blip r:embed="rId10"/>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5" name="テキスト ボックス 34"/>
              <p:cNvSpPr txBox="1"/>
              <p:nvPr/>
            </p:nvSpPr>
            <p:spPr>
              <a:xfrm>
                <a:off x="2969822" y="5435932"/>
                <a:ext cx="45005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a:rPr>
                        <m:t>𝑏</m:t>
                      </m:r>
                    </m:oMath>
                  </m:oMathPara>
                </a14:m>
                <a:endParaRPr kumimoji="1" lang="ja-JP" altLang="en-US" dirty="0"/>
              </a:p>
            </p:txBody>
          </p:sp>
        </mc:Choice>
        <mc:Fallback xmlns="">
          <p:sp>
            <p:nvSpPr>
              <p:cNvPr id="35" name="テキスト ボックス 34"/>
              <p:cNvSpPr txBox="1">
                <a:spLocks noRot="1" noChangeAspect="1" noMove="1" noResize="1" noEditPoints="1" noAdjustHandles="1" noChangeArrowheads="1" noChangeShapeType="1" noTextEdit="1"/>
              </p:cNvSpPr>
              <p:nvPr/>
            </p:nvSpPr>
            <p:spPr>
              <a:xfrm>
                <a:off x="2969822" y="5435932"/>
                <a:ext cx="450050" cy="369332"/>
              </a:xfrm>
              <a:prstGeom prst="rect">
                <a:avLst/>
              </a:prstGeom>
              <a:blipFill rotWithShape="1">
                <a:blip r:embed="rId11"/>
                <a:stretch>
                  <a:fillRect/>
                </a:stretch>
              </a:blipFill>
            </p:spPr>
            <p:txBody>
              <a:bodyPr/>
              <a:lstStyle/>
              <a:p>
                <a:r>
                  <a:rPr lang="ja-JP" altLang="en-US">
                    <a:noFill/>
                  </a:rPr>
                  <a:t> </a:t>
                </a:r>
              </a:p>
            </p:txBody>
          </p:sp>
        </mc:Fallback>
      </mc:AlternateContent>
      <p:sp>
        <p:nvSpPr>
          <p:cNvPr id="9" name="テキスト ボックス 8"/>
          <p:cNvSpPr txBox="1"/>
          <p:nvPr/>
        </p:nvSpPr>
        <p:spPr>
          <a:xfrm>
            <a:off x="755576" y="4149080"/>
            <a:ext cx="7416824" cy="369332"/>
          </a:xfrm>
          <a:prstGeom prst="rect">
            <a:avLst/>
          </a:prstGeom>
          <a:solidFill>
            <a:srgbClr val="FFFF00"/>
          </a:solidFill>
          <a:ln>
            <a:solidFill>
              <a:schemeClr val="tx1"/>
            </a:solidFill>
          </a:ln>
        </p:spPr>
        <p:txBody>
          <a:bodyPr wrap="square" rtlCol="0">
            <a:spAutoFit/>
          </a:bodyPr>
          <a:lstStyle/>
          <a:p>
            <a:r>
              <a:rPr kumimoji="1" lang="en-US" altLang="ja-JP" dirty="0" smtClean="0"/>
              <a:t>CHSH game [Clauser</a:t>
            </a:r>
            <a:r>
              <a:rPr lang="en-US" altLang="ja-JP" dirty="0" smtClean="0"/>
              <a:t>-</a:t>
            </a:r>
            <a:r>
              <a:rPr kumimoji="1" lang="en-US" altLang="ja-JP" dirty="0" smtClean="0"/>
              <a:t>Horne-Shimony-Holt69, Cleve-Hoyer-Toner-Watrous04]</a:t>
            </a:r>
            <a:endParaRPr kumimoji="1" lang="ja-JP" altLang="en-US" dirty="0"/>
          </a:p>
        </p:txBody>
      </p:sp>
      <p:sp>
        <p:nvSpPr>
          <p:cNvPr id="11" name="テキスト ボックス 10"/>
          <p:cNvSpPr txBox="1"/>
          <p:nvPr/>
        </p:nvSpPr>
        <p:spPr>
          <a:xfrm>
            <a:off x="755576" y="4671281"/>
            <a:ext cx="792088" cy="369332"/>
          </a:xfrm>
          <a:prstGeom prst="rect">
            <a:avLst/>
          </a:prstGeom>
          <a:noFill/>
        </p:spPr>
        <p:txBody>
          <a:bodyPr wrap="square" rtlCol="0">
            <a:spAutoFit/>
          </a:bodyPr>
          <a:lstStyle/>
          <a:p>
            <a:r>
              <a:rPr kumimoji="1" lang="en-US" altLang="ja-JP" dirty="0" smtClean="0"/>
              <a:t>Alice</a:t>
            </a:r>
            <a:endParaRPr kumimoji="1" lang="ja-JP" altLang="en-US" dirty="0"/>
          </a:p>
        </p:txBody>
      </p:sp>
      <p:sp>
        <p:nvSpPr>
          <p:cNvPr id="25" name="テキスト ボックス 24"/>
          <p:cNvSpPr txBox="1"/>
          <p:nvPr/>
        </p:nvSpPr>
        <p:spPr>
          <a:xfrm>
            <a:off x="3491880" y="4653136"/>
            <a:ext cx="792088" cy="369332"/>
          </a:xfrm>
          <a:prstGeom prst="rect">
            <a:avLst/>
          </a:prstGeom>
          <a:noFill/>
        </p:spPr>
        <p:txBody>
          <a:bodyPr wrap="square" rtlCol="0">
            <a:spAutoFit/>
          </a:bodyPr>
          <a:lstStyle/>
          <a:p>
            <a:r>
              <a:rPr lang="en-US" altLang="ja-JP" dirty="0" smtClean="0"/>
              <a:t>Bob</a:t>
            </a:r>
            <a:endParaRPr kumimoji="1" lang="ja-JP" altLang="en-US" dirty="0"/>
          </a:p>
        </p:txBody>
      </p:sp>
      <p:sp>
        <p:nvSpPr>
          <p:cNvPr id="13" name="テキスト ボックス 12"/>
          <p:cNvSpPr txBox="1"/>
          <p:nvPr/>
        </p:nvSpPr>
        <p:spPr>
          <a:xfrm>
            <a:off x="2843808" y="6093296"/>
            <a:ext cx="918102" cy="369332"/>
          </a:xfrm>
          <a:prstGeom prst="rect">
            <a:avLst/>
          </a:prstGeom>
          <a:noFill/>
        </p:spPr>
        <p:txBody>
          <a:bodyPr wrap="square" rtlCol="0">
            <a:spAutoFit/>
          </a:bodyPr>
          <a:lstStyle/>
          <a:p>
            <a:r>
              <a:rPr lang="en-US" altLang="ja-JP" dirty="0" smtClean="0"/>
              <a:t>Referee</a:t>
            </a:r>
            <a:endParaRPr kumimoji="1" lang="ja-JP" altLang="en-US" dirty="0"/>
          </a:p>
        </p:txBody>
      </p:sp>
      <p:sp>
        <p:nvSpPr>
          <p:cNvPr id="18" name="テキスト ボックス 17"/>
          <p:cNvSpPr txBox="1"/>
          <p:nvPr/>
        </p:nvSpPr>
        <p:spPr>
          <a:xfrm>
            <a:off x="4283966" y="4653136"/>
            <a:ext cx="4176466" cy="1200329"/>
          </a:xfrm>
          <a:prstGeom prst="rect">
            <a:avLst/>
          </a:prstGeom>
          <a:noFill/>
          <a:ln>
            <a:solidFill>
              <a:srgbClr val="00B050"/>
            </a:solidFill>
          </a:ln>
        </p:spPr>
        <p:txBody>
          <a:bodyPr wrap="square" rtlCol="0">
            <a:spAutoFit/>
          </a:bodyPr>
          <a:lstStyle/>
          <a:p>
            <a:r>
              <a:rPr kumimoji="1" lang="ja-JP" altLang="en-US" dirty="0" smtClean="0"/>
              <a:t>１．</a:t>
            </a:r>
            <a:r>
              <a:rPr kumimoji="1" lang="en-US" altLang="ja-JP" dirty="0" smtClean="0"/>
              <a:t>Referee</a:t>
            </a:r>
            <a:r>
              <a:rPr kumimoji="1" lang="ja-JP" altLang="en-US" dirty="0" smtClean="0"/>
              <a:t>は</a:t>
            </a:r>
            <a:r>
              <a:rPr kumimoji="1" lang="en-US" altLang="ja-JP" dirty="0" smtClean="0"/>
              <a:t>Alice, Bob</a:t>
            </a:r>
            <a:r>
              <a:rPr kumimoji="1" lang="ja-JP" altLang="en-US" dirty="0" smtClean="0"/>
              <a:t>に１ビット</a:t>
            </a:r>
            <a:r>
              <a:rPr kumimoji="1" lang="en-US" altLang="ja-JP" dirty="0" err="1" smtClean="0"/>
              <a:t>x,y</a:t>
            </a:r>
            <a:r>
              <a:rPr kumimoji="1" lang="ja-JP" altLang="en-US" dirty="0" smtClean="0"/>
              <a:t>をランダムに送る</a:t>
            </a:r>
            <a:endParaRPr kumimoji="1" lang="en-US" altLang="ja-JP" dirty="0" smtClean="0"/>
          </a:p>
          <a:p>
            <a:r>
              <a:rPr lang="ja-JP" altLang="en-US" dirty="0"/>
              <a:t>２</a:t>
            </a:r>
            <a:r>
              <a:rPr lang="ja-JP" altLang="en-US" dirty="0" smtClean="0"/>
              <a:t>．</a:t>
            </a:r>
            <a:r>
              <a:rPr lang="en-US" altLang="ja-JP" dirty="0" smtClean="0"/>
              <a:t>Alice, Bob</a:t>
            </a:r>
            <a:r>
              <a:rPr lang="ja-JP" altLang="en-US" dirty="0" smtClean="0"/>
              <a:t>は</a:t>
            </a:r>
            <a:r>
              <a:rPr lang="en-US" altLang="ja-JP" dirty="0" smtClean="0"/>
              <a:t>1</a:t>
            </a:r>
            <a:r>
              <a:rPr lang="ja-JP" altLang="en-US" dirty="0" smtClean="0"/>
              <a:t>ビット</a:t>
            </a:r>
            <a:r>
              <a:rPr lang="en-US" altLang="ja-JP" dirty="0" err="1" smtClean="0"/>
              <a:t>a,b</a:t>
            </a:r>
            <a:r>
              <a:rPr lang="ja-JP" altLang="en-US" dirty="0" smtClean="0"/>
              <a:t>を返す</a:t>
            </a:r>
            <a:endParaRPr lang="en-US" altLang="ja-JP" dirty="0" smtClean="0"/>
          </a:p>
          <a:p>
            <a:r>
              <a:rPr kumimoji="1" lang="ja-JP" altLang="en-US" dirty="0"/>
              <a:t>３</a:t>
            </a:r>
            <a:r>
              <a:rPr kumimoji="1" lang="ja-JP" altLang="en-US" dirty="0" smtClean="0"/>
              <a:t>．</a:t>
            </a:r>
            <a:r>
              <a:rPr kumimoji="1" lang="en-US" altLang="ja-JP" dirty="0" err="1" smtClean="0"/>
              <a:t>xy</a:t>
            </a:r>
            <a:r>
              <a:rPr kumimoji="1" lang="en-US" altLang="ja-JP" dirty="0" smtClean="0"/>
              <a:t>=</a:t>
            </a:r>
            <a:r>
              <a:rPr kumimoji="1" lang="en-US" altLang="ja-JP" dirty="0" err="1" smtClean="0"/>
              <a:t>a</a:t>
            </a:r>
            <a:r>
              <a:rPr kumimoji="1" lang="en-US" altLang="ja-JP" dirty="0" err="1" smtClean="0">
                <a:latin typeface="ＭＳ ゴシック"/>
                <a:ea typeface="ＭＳ ゴシック"/>
              </a:rPr>
              <a:t>⊕</a:t>
            </a:r>
            <a:r>
              <a:rPr kumimoji="1" lang="en-US" altLang="ja-JP" dirty="0" err="1" smtClean="0"/>
              <a:t>b</a:t>
            </a:r>
            <a:r>
              <a:rPr kumimoji="1" lang="ja-JP" altLang="en-US" dirty="0" smtClean="0"/>
              <a:t>なら</a:t>
            </a:r>
            <a:r>
              <a:rPr kumimoji="1" lang="en-US" altLang="ja-JP" dirty="0" err="1" smtClean="0"/>
              <a:t>Alice,Bob</a:t>
            </a:r>
            <a:r>
              <a:rPr kumimoji="1" lang="ja-JP" altLang="en-US" dirty="0" smtClean="0"/>
              <a:t>のペアは勝利</a:t>
            </a:r>
            <a:endParaRPr kumimoji="1" lang="ja-JP" altLang="en-US" dirty="0"/>
          </a:p>
        </p:txBody>
      </p:sp>
      <p:sp>
        <p:nvSpPr>
          <p:cNvPr id="20" name="角丸四角形 19"/>
          <p:cNvSpPr/>
          <p:nvPr/>
        </p:nvSpPr>
        <p:spPr>
          <a:xfrm>
            <a:off x="4211960" y="6093296"/>
            <a:ext cx="1728192"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古典の勝率</a:t>
            </a:r>
            <a:r>
              <a:rPr kumimoji="1" lang="en-US" altLang="ja-JP" dirty="0" smtClean="0"/>
              <a:t>0.75</a:t>
            </a:r>
            <a:endParaRPr kumimoji="1" lang="ja-JP" altLang="en-US" dirty="0"/>
          </a:p>
        </p:txBody>
      </p:sp>
      <p:sp>
        <p:nvSpPr>
          <p:cNvPr id="28" name="角丸四角形 27"/>
          <p:cNvSpPr/>
          <p:nvPr/>
        </p:nvSpPr>
        <p:spPr>
          <a:xfrm>
            <a:off x="6228183" y="6093296"/>
            <a:ext cx="2675011"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err="1" smtClean="0"/>
              <a:t>Alice,Bob</a:t>
            </a:r>
            <a:r>
              <a:rPr lang="ja-JP" altLang="en-US" dirty="0" smtClean="0"/>
              <a:t>が</a:t>
            </a:r>
            <a:r>
              <a:rPr lang="en-US" altLang="ja-JP" dirty="0" smtClean="0"/>
              <a:t>EPR</a:t>
            </a:r>
            <a:r>
              <a:rPr lang="ja-JP" altLang="en-US" dirty="0" smtClean="0"/>
              <a:t>対を共有すると，</a:t>
            </a:r>
            <a:r>
              <a:rPr kumimoji="1" lang="ja-JP" altLang="en-US" dirty="0" smtClean="0"/>
              <a:t>勝率</a:t>
            </a:r>
            <a:r>
              <a:rPr kumimoji="1" lang="ja-JP" altLang="en-US" dirty="0" smtClean="0">
                <a:latin typeface="ＭＳ ゴシック"/>
                <a:ea typeface="ＭＳ ゴシック"/>
              </a:rPr>
              <a:t>≒</a:t>
            </a:r>
            <a:r>
              <a:rPr kumimoji="1" lang="en-US" altLang="ja-JP" dirty="0" smtClean="0"/>
              <a:t>0.85</a:t>
            </a:r>
            <a:endParaRPr kumimoji="1" lang="ja-JP" altLang="en-US" dirty="0"/>
          </a:p>
        </p:txBody>
      </p:sp>
      <p:pic>
        <p:nvPicPr>
          <p:cNvPr id="29" name="Picture 4" descr="j019538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68881" y="2276872"/>
            <a:ext cx="543279" cy="554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4" descr="j030125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44408" y="2276872"/>
            <a:ext cx="596625" cy="51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620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500"/>
                                        <p:tgtEl>
                                          <p:spTgt spid="29"/>
                                        </p:tgtEl>
                                      </p:cBhvr>
                                    </p:animEffect>
                                  </p:childTnLst>
                                </p:cTn>
                              </p:par>
                              <p:par>
                                <p:cTn id="29" presetID="10" presetClass="entr" presetSubtype="0" fill="hold"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par>
                                <p:cTn id="37" presetID="10" presetClass="entr" presetSubtype="0"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childTnLst>
                                </p:cTn>
                              </p:par>
                              <p:par>
                                <p:cTn id="40" presetID="10" presetClass="entr" presetSubtype="0" fill="hold"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par>
                                <p:cTn id="43" presetID="10" presetClass="entr" presetSubtype="0" fill="hold" nodeType="with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500"/>
                                        <p:tgtEl>
                                          <p:spTgt spid="15"/>
                                        </p:tgtEl>
                                      </p:cBhvr>
                                    </p:animEffect>
                                  </p:childTnLst>
                                </p:cTn>
                              </p:par>
                              <p:par>
                                <p:cTn id="46" presetID="10" presetClass="entr" presetSubtype="0" fill="hold"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500"/>
                                        <p:tgtEl>
                                          <p:spTgt spid="16"/>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500"/>
                                        <p:tgtEl>
                                          <p:spTgt spid="17"/>
                                        </p:tgtEl>
                                      </p:cBhvr>
                                    </p:animEffect>
                                  </p:childTnLst>
                                </p:cTn>
                              </p:par>
                              <p:par>
                                <p:cTn id="52" presetID="10" presetClass="entr" presetSubtype="0" fill="hold"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500"/>
                                        <p:tgtEl>
                                          <p:spTgt spid="19"/>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500"/>
                                        <p:tgtEl>
                                          <p:spTgt spid="21"/>
                                        </p:tgtEl>
                                      </p:cBhvr>
                                    </p:animEffect>
                                  </p:childTnLst>
                                </p:cTn>
                              </p:par>
                              <p:par>
                                <p:cTn id="58" presetID="10" presetClass="entr" presetSubtype="0" fill="hold" nodeType="with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childTnLst>
                                </p:cTn>
                              </p:par>
                              <p:par>
                                <p:cTn id="61" presetID="10" presetClass="entr" presetSubtype="0" fill="hold" nodeType="with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fade">
                                      <p:cBhvr>
                                        <p:cTn id="63" dur="500"/>
                                        <p:tgtEl>
                                          <p:spTgt spid="24"/>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34"/>
                                        </p:tgtEl>
                                        <p:attrNameLst>
                                          <p:attrName>style.visibility</p:attrName>
                                        </p:attrNameLst>
                                      </p:cBhvr>
                                      <p:to>
                                        <p:strVal val="visible"/>
                                      </p:to>
                                    </p:set>
                                    <p:animEffect transition="in" filter="fade">
                                      <p:cBhvr>
                                        <p:cTn id="66" dur="500"/>
                                        <p:tgtEl>
                                          <p:spTgt spid="34"/>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fade">
                                      <p:cBhvr>
                                        <p:cTn id="69" dur="500"/>
                                        <p:tgtEl>
                                          <p:spTgt spid="35"/>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fade">
                                      <p:cBhvr>
                                        <p:cTn id="72" dur="500"/>
                                        <p:tgtEl>
                                          <p:spTgt spid="11"/>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500"/>
                                        <p:tgtEl>
                                          <p:spTgt spid="25"/>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3"/>
                                        </p:tgtEl>
                                        <p:attrNameLst>
                                          <p:attrName>style.visibility</p:attrName>
                                        </p:attrNameLst>
                                      </p:cBhvr>
                                      <p:to>
                                        <p:strVal val="visible"/>
                                      </p:to>
                                    </p:set>
                                    <p:animEffect transition="in" filter="fade">
                                      <p:cBhvr>
                                        <p:cTn id="78" dur="500"/>
                                        <p:tgtEl>
                                          <p:spTgt spid="13"/>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18"/>
                                        </p:tgtEl>
                                        <p:attrNameLst>
                                          <p:attrName>style.visibility</p:attrName>
                                        </p:attrNameLst>
                                      </p:cBhvr>
                                      <p:to>
                                        <p:strVal val="visible"/>
                                      </p:to>
                                    </p:set>
                                    <p:animEffect transition="in" filter="fade">
                                      <p:cBhvr>
                                        <p:cTn id="83" dur="500"/>
                                        <p:tgtEl>
                                          <p:spTgt spid="18"/>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20"/>
                                        </p:tgtEl>
                                        <p:attrNameLst>
                                          <p:attrName>style.visibility</p:attrName>
                                        </p:attrNameLst>
                                      </p:cBhvr>
                                      <p:to>
                                        <p:strVal val="visible"/>
                                      </p:to>
                                    </p:set>
                                    <p:animEffect transition="in" filter="fade">
                                      <p:cBhvr>
                                        <p:cTn id="88" dur="500"/>
                                        <p:tgtEl>
                                          <p:spTgt spid="20"/>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fade">
                                      <p:cBhvr>
                                        <p:cTn id="9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5" grpId="0" animBg="1"/>
      <p:bldP spid="8" grpId="0" animBg="1"/>
      <p:bldP spid="7" grpId="0" animBg="1"/>
      <p:bldP spid="10" grpId="0"/>
      <p:bldP spid="17" grpId="0"/>
      <p:bldP spid="21" grpId="0"/>
      <p:bldP spid="34" grpId="0"/>
      <p:bldP spid="35" grpId="0"/>
      <p:bldP spid="9" grpId="0" animBg="1"/>
      <p:bldP spid="11" grpId="0"/>
      <p:bldP spid="25" grpId="0"/>
      <p:bldP spid="13" grpId="0"/>
      <p:bldP spid="18" grpId="0" animBg="1"/>
      <p:bldP spid="20" grpId="0" animBg="1"/>
      <p:bldP spid="2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143000"/>
          </a:xfrm>
        </p:spPr>
        <p:txBody>
          <a:bodyPr>
            <a:normAutofit/>
          </a:bodyPr>
          <a:lstStyle/>
          <a:p>
            <a:r>
              <a:rPr lang="en-US" altLang="ja-JP" sz="3600" dirty="0" smtClean="0">
                <a:solidFill>
                  <a:srgbClr val="0070C0"/>
                </a:solidFill>
              </a:rPr>
              <a:t>EPR</a:t>
            </a:r>
            <a:r>
              <a:rPr lang="ja-JP" altLang="en-US" sz="3600" dirty="0" smtClean="0">
                <a:solidFill>
                  <a:srgbClr val="0070C0"/>
                </a:solidFill>
              </a:rPr>
              <a:t>対とは？</a:t>
            </a:r>
            <a:endParaRPr kumimoji="1" lang="ja-JP" altLang="en-US" sz="3600" dirty="0">
              <a:solidFill>
                <a:srgbClr val="0070C0"/>
              </a:solidFill>
            </a:endParaRPr>
          </a:p>
        </p:txBody>
      </p:sp>
      <p:pic>
        <p:nvPicPr>
          <p:cNvPr id="1026" name="Picture 2" descr="C:\Users\Nishimura\Desktop\ep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188641"/>
            <a:ext cx="2314971" cy="101121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971600" y="1340768"/>
            <a:ext cx="6774109" cy="1015663"/>
          </a:xfrm>
          <a:prstGeom prst="rect">
            <a:avLst/>
          </a:prstGeom>
          <a:noFill/>
        </p:spPr>
        <p:txBody>
          <a:bodyPr wrap="square" rtlCol="0">
            <a:spAutoFit/>
          </a:bodyPr>
          <a:lstStyle/>
          <a:p>
            <a:pPr marL="285750" indent="-285750">
              <a:buFont typeface="Arial" pitchFamily="34" charset="0"/>
              <a:buChar char="•"/>
            </a:pPr>
            <a:r>
              <a:rPr kumimoji="1" lang="ja-JP" altLang="en-US" sz="2000" dirty="0" smtClean="0"/>
              <a:t>２つの量子ビットにまたがる量子的相関（あるいはエンタングルメント）として最も強い相関を有する状態</a:t>
            </a:r>
            <a:endParaRPr kumimoji="1" lang="en-US" altLang="ja-JP" sz="2000" dirty="0" smtClean="0"/>
          </a:p>
          <a:p>
            <a:pPr marL="285750" indent="-285750">
              <a:buFont typeface="Arial" pitchFamily="34" charset="0"/>
              <a:buChar char="•"/>
            </a:pPr>
            <a:r>
              <a:rPr kumimoji="1" lang="ja-JP" altLang="en-US" sz="2000" dirty="0" smtClean="0"/>
              <a:t>ＥＰＲ対の数学的表現は</a:t>
            </a:r>
            <a:endParaRPr kumimoji="1" lang="en-US" altLang="ja-JP" sz="2000" dirty="0" smtClean="0"/>
          </a:p>
        </p:txBody>
      </p:sp>
      <mc:AlternateContent xmlns:mc="http://schemas.openxmlformats.org/markup-compatibility/2006" xmlns:a14="http://schemas.microsoft.com/office/drawing/2010/main">
        <mc:Choice Requires="a14">
          <p:sp>
            <p:nvSpPr>
              <p:cNvPr id="4" name="テキスト ボックス 3"/>
              <p:cNvSpPr txBox="1"/>
              <p:nvPr/>
            </p:nvSpPr>
            <p:spPr>
              <a:xfrm>
                <a:off x="2195736" y="2348880"/>
                <a:ext cx="3312368" cy="66460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a:rPr>
                        <m:t>|</m:t>
                      </m:r>
                      <m:d>
                        <m:dPr>
                          <m:begChr m:val=""/>
                          <m:endChr m:val="⟩"/>
                          <m:ctrlPr>
                            <a:rPr kumimoji="1" lang="en-US" altLang="ja-JP" b="0" i="1" smtClean="0">
                              <a:latin typeface="Cambria Math"/>
                            </a:rPr>
                          </m:ctrlPr>
                        </m:dPr>
                        <m:e>
                          <m:sSup>
                            <m:sSupPr>
                              <m:ctrlPr>
                                <a:rPr kumimoji="1" lang="en-US" altLang="ja-JP" b="0" i="1" smtClean="0">
                                  <a:latin typeface="Cambria Math"/>
                                </a:rPr>
                              </m:ctrlPr>
                            </m:sSupPr>
                            <m:e>
                              <m:r>
                                <m:rPr>
                                  <m:sty m:val="p"/>
                                </m:rPr>
                                <a:rPr kumimoji="1" lang="el-GR" altLang="ja-JP" b="0" i="1" smtClean="0">
                                  <a:latin typeface="Cambria Math"/>
                                  <a:ea typeface="Cambria Math"/>
                                </a:rPr>
                                <m:t>Φ</m:t>
                              </m:r>
                            </m:e>
                            <m:sup>
                              <m:r>
                                <a:rPr kumimoji="1" lang="en-US" altLang="ja-JP" b="0" i="1" smtClean="0">
                                  <a:latin typeface="Cambria Math"/>
                                </a:rPr>
                                <m:t>+</m:t>
                              </m:r>
                            </m:sup>
                          </m:sSup>
                        </m:e>
                      </m:d>
                      <m:r>
                        <a:rPr kumimoji="1" lang="en-US" altLang="ja-JP" b="0" i="1" smtClean="0">
                          <a:latin typeface="Cambria Math"/>
                        </a:rPr>
                        <m:t>=</m:t>
                      </m:r>
                      <m:f>
                        <m:fPr>
                          <m:ctrlPr>
                            <a:rPr kumimoji="1" lang="en-US" altLang="ja-JP" b="0" i="1" smtClean="0">
                              <a:latin typeface="Cambria Math"/>
                            </a:rPr>
                          </m:ctrlPr>
                        </m:fPr>
                        <m:num>
                          <m:r>
                            <a:rPr kumimoji="1" lang="en-US" altLang="ja-JP" b="0" i="1" smtClean="0">
                              <a:latin typeface="Cambria Math"/>
                            </a:rPr>
                            <m:t>1</m:t>
                          </m:r>
                        </m:num>
                        <m:den>
                          <m:rad>
                            <m:radPr>
                              <m:degHide m:val="on"/>
                              <m:ctrlPr>
                                <a:rPr kumimoji="1" lang="en-US" altLang="ja-JP" b="0" i="1" smtClean="0">
                                  <a:latin typeface="Cambria Math"/>
                                </a:rPr>
                              </m:ctrlPr>
                            </m:radPr>
                            <m:deg/>
                            <m:e>
                              <m:r>
                                <a:rPr kumimoji="1" lang="en-US" altLang="ja-JP" b="0" i="1" smtClean="0">
                                  <a:latin typeface="Cambria Math"/>
                                </a:rPr>
                                <m:t>2</m:t>
                              </m:r>
                            </m:e>
                          </m:rad>
                        </m:den>
                      </m:f>
                      <m:d>
                        <m:dPr>
                          <m:ctrlPr>
                            <a:rPr kumimoji="1" lang="en-US" altLang="ja-JP" b="0" i="1" smtClean="0">
                              <a:latin typeface="Cambria Math"/>
                            </a:rPr>
                          </m:ctrlPr>
                        </m:dPr>
                        <m:e>
                          <m:r>
                            <a:rPr kumimoji="1" lang="en-US" altLang="ja-JP" b="0" i="1" smtClean="0">
                              <a:latin typeface="Cambria Math"/>
                            </a:rPr>
                            <m:t>|</m:t>
                          </m:r>
                          <m:d>
                            <m:dPr>
                              <m:begChr m:val=""/>
                              <m:endChr m:val="⟩"/>
                              <m:ctrlPr>
                                <a:rPr kumimoji="1" lang="en-US" altLang="ja-JP" b="0" i="1" smtClean="0">
                                  <a:latin typeface="Cambria Math"/>
                                </a:rPr>
                              </m:ctrlPr>
                            </m:dPr>
                            <m:e>
                              <m:r>
                                <a:rPr kumimoji="1" lang="en-US" altLang="ja-JP" b="0" i="1" smtClean="0">
                                  <a:latin typeface="Cambria Math"/>
                                </a:rPr>
                                <m:t>00</m:t>
                              </m:r>
                            </m:e>
                          </m:d>
                          <m:r>
                            <a:rPr kumimoji="1" lang="en-US" altLang="ja-JP" b="0" i="1" smtClean="0">
                              <a:latin typeface="Cambria Math"/>
                            </a:rPr>
                            <m:t>+|</m:t>
                          </m:r>
                          <m:d>
                            <m:dPr>
                              <m:begChr m:val=""/>
                              <m:endChr m:val="⟩"/>
                              <m:ctrlPr>
                                <a:rPr kumimoji="1" lang="en-US" altLang="ja-JP" b="0" i="1" smtClean="0">
                                  <a:latin typeface="Cambria Math"/>
                                </a:rPr>
                              </m:ctrlPr>
                            </m:dPr>
                            <m:e>
                              <m:r>
                                <a:rPr kumimoji="1" lang="en-US" altLang="ja-JP" b="0" i="1" smtClean="0">
                                  <a:latin typeface="Cambria Math"/>
                                </a:rPr>
                                <m:t>11</m:t>
                              </m:r>
                            </m:e>
                          </m:d>
                        </m:e>
                      </m:d>
                    </m:oMath>
                  </m:oMathPara>
                </a14:m>
                <a:endParaRPr kumimoji="1" lang="ja-JP" altLang="en-US"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2195736" y="2348880"/>
                <a:ext cx="3312368" cy="664606"/>
              </a:xfrm>
              <a:prstGeom prst="rect">
                <a:avLst/>
              </a:prstGeom>
              <a:blipFill rotWithShape="1">
                <a:blip r:embed="rId3"/>
                <a:stretch>
                  <a:fillRect/>
                </a:stretch>
              </a:blipFill>
            </p:spPr>
            <p:txBody>
              <a:bodyPr/>
              <a:lstStyle/>
              <a:p>
                <a:r>
                  <a:rPr lang="ja-JP" altLang="en-US">
                    <a:noFill/>
                  </a:rPr>
                  <a:t> </a:t>
                </a:r>
              </a:p>
            </p:txBody>
          </p:sp>
        </mc:Fallback>
      </mc:AlternateContent>
      <p:sp>
        <p:nvSpPr>
          <p:cNvPr id="6" name="テキスト ボックス 5"/>
          <p:cNvSpPr txBox="1"/>
          <p:nvPr/>
        </p:nvSpPr>
        <p:spPr>
          <a:xfrm>
            <a:off x="971600" y="3198455"/>
            <a:ext cx="6774109" cy="2862322"/>
          </a:xfrm>
          <a:prstGeom prst="rect">
            <a:avLst/>
          </a:prstGeom>
          <a:noFill/>
        </p:spPr>
        <p:txBody>
          <a:bodyPr wrap="square" rtlCol="0">
            <a:spAutoFit/>
          </a:bodyPr>
          <a:lstStyle/>
          <a:p>
            <a:r>
              <a:rPr lang="ja-JP" altLang="en-US" sz="2000" u="sng" dirty="0" smtClean="0"/>
              <a:t>応用例</a:t>
            </a:r>
            <a:endParaRPr lang="en-US" altLang="ja-JP" sz="2000" u="sng" dirty="0" smtClean="0"/>
          </a:p>
          <a:p>
            <a:pPr marL="285750" indent="-285750">
              <a:buFont typeface="Arial" pitchFamily="34" charset="0"/>
              <a:buChar char="•"/>
            </a:pPr>
            <a:r>
              <a:rPr lang="ja-JP" altLang="en-US" sz="2000" dirty="0" smtClean="0"/>
              <a:t>１ビットの</a:t>
            </a:r>
            <a:r>
              <a:rPr lang="ja-JP" altLang="en-US" sz="2000" dirty="0" smtClean="0">
                <a:solidFill>
                  <a:srgbClr val="FF0000"/>
                </a:solidFill>
              </a:rPr>
              <a:t>共有乱数として使える</a:t>
            </a:r>
            <a:endParaRPr kumimoji="1" lang="en-US" altLang="ja-JP" sz="2000" dirty="0" smtClean="0">
              <a:solidFill>
                <a:srgbClr val="FF0000"/>
              </a:solidFill>
            </a:endParaRPr>
          </a:p>
          <a:p>
            <a:pPr marL="285750" indent="-285750">
              <a:buFont typeface="Arial" pitchFamily="34" charset="0"/>
              <a:buChar char="•"/>
            </a:pPr>
            <a:r>
              <a:rPr lang="ja-JP" altLang="en-US" sz="2000" dirty="0" smtClean="0"/>
              <a:t>ＥＰＲ対を共有すると</a:t>
            </a:r>
            <a:r>
              <a:rPr lang="ja-JP" altLang="en-US" sz="2000" dirty="0" smtClean="0">
                <a:solidFill>
                  <a:srgbClr val="FF0000"/>
                </a:solidFill>
              </a:rPr>
              <a:t>１量子ビットの送信で２古典ビットの通信</a:t>
            </a:r>
            <a:r>
              <a:rPr lang="ja-JP" altLang="en-US" sz="2000" dirty="0" smtClean="0"/>
              <a:t>が可能になる（超密度符号</a:t>
            </a:r>
            <a:r>
              <a:rPr lang="en-US" altLang="ja-JP" sz="2000" dirty="0"/>
              <a:t> </a:t>
            </a:r>
            <a:r>
              <a:rPr lang="en-US" altLang="ja-JP" sz="2000" dirty="0" err="1" smtClean="0"/>
              <a:t>superdense</a:t>
            </a:r>
            <a:r>
              <a:rPr lang="en-US" altLang="ja-JP" sz="2000" dirty="0" smtClean="0"/>
              <a:t> coding</a:t>
            </a:r>
            <a:r>
              <a:rPr lang="ja-JP" altLang="en-US" sz="2000" dirty="0" smtClean="0"/>
              <a:t>）</a:t>
            </a:r>
            <a:endParaRPr lang="en-US" altLang="ja-JP" sz="2000" dirty="0" smtClean="0"/>
          </a:p>
          <a:p>
            <a:endParaRPr lang="en-US" altLang="ja-JP" sz="2000" dirty="0" smtClean="0"/>
          </a:p>
          <a:p>
            <a:r>
              <a:rPr lang="ja-JP" altLang="en-US" sz="2000" dirty="0" smtClean="0"/>
              <a:t>しかし・・・</a:t>
            </a:r>
            <a:endParaRPr lang="en-US" altLang="ja-JP" sz="2000" dirty="0" smtClean="0"/>
          </a:p>
          <a:p>
            <a:endParaRPr lang="en-US" altLang="ja-JP" sz="2000" dirty="0"/>
          </a:p>
          <a:p>
            <a:pPr marL="285750" indent="-285750">
              <a:buFont typeface="Arial" pitchFamily="34" charset="0"/>
              <a:buChar char="•"/>
            </a:pPr>
            <a:r>
              <a:rPr lang="ja-JP" altLang="en-US" sz="2000" dirty="0" smtClean="0"/>
              <a:t>１個のＥＰＲ対から得られるメリットは限定的</a:t>
            </a:r>
            <a:endParaRPr lang="en-US" altLang="ja-JP" sz="2000" dirty="0" smtClean="0"/>
          </a:p>
          <a:p>
            <a:endParaRPr kumimoji="1" lang="en-US" altLang="ja-JP" sz="2000" dirty="0" smtClean="0"/>
          </a:p>
        </p:txBody>
      </p:sp>
      <p:sp>
        <p:nvSpPr>
          <p:cNvPr id="5" name="円/楕円 4"/>
          <p:cNvSpPr/>
          <p:nvPr/>
        </p:nvSpPr>
        <p:spPr>
          <a:xfrm>
            <a:off x="6084168" y="2398995"/>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8028384" y="2398995"/>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リーフォーム 6"/>
          <p:cNvSpPr/>
          <p:nvPr/>
        </p:nvSpPr>
        <p:spPr>
          <a:xfrm>
            <a:off x="6221259" y="2252917"/>
            <a:ext cx="1828800" cy="383995"/>
          </a:xfrm>
          <a:custGeom>
            <a:avLst/>
            <a:gdLst>
              <a:gd name="connsiteX0" fmla="*/ 0 w 1828800"/>
              <a:gd name="connsiteY0" fmla="*/ 215172 h 383995"/>
              <a:gd name="connsiteX1" fmla="*/ 295422 w 1828800"/>
              <a:gd name="connsiteY1" fmla="*/ 4156 h 383995"/>
              <a:gd name="connsiteX2" fmla="*/ 576775 w 1828800"/>
              <a:gd name="connsiteY2" fmla="*/ 383984 h 383995"/>
              <a:gd name="connsiteX3" fmla="*/ 872197 w 1828800"/>
              <a:gd name="connsiteY3" fmla="*/ 18224 h 383995"/>
              <a:gd name="connsiteX4" fmla="*/ 1181686 w 1828800"/>
              <a:gd name="connsiteY4" fmla="*/ 383984 h 383995"/>
              <a:gd name="connsiteX5" fmla="*/ 1420837 w 1828800"/>
              <a:gd name="connsiteY5" fmla="*/ 18224 h 383995"/>
              <a:gd name="connsiteX6" fmla="*/ 1828800 w 1828800"/>
              <a:gd name="connsiteY6" fmla="*/ 229239 h 383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383995">
                <a:moveTo>
                  <a:pt x="0" y="215172"/>
                </a:moveTo>
                <a:cubicBezTo>
                  <a:pt x="99646" y="95596"/>
                  <a:pt x="199293" y="-23979"/>
                  <a:pt x="295422" y="4156"/>
                </a:cubicBezTo>
                <a:cubicBezTo>
                  <a:pt x="391551" y="32291"/>
                  <a:pt x="480646" y="381639"/>
                  <a:pt x="576775" y="383984"/>
                </a:cubicBezTo>
                <a:cubicBezTo>
                  <a:pt x="672904" y="386329"/>
                  <a:pt x="771379" y="18224"/>
                  <a:pt x="872197" y="18224"/>
                </a:cubicBezTo>
                <a:cubicBezTo>
                  <a:pt x="973015" y="18224"/>
                  <a:pt x="1090246" y="383984"/>
                  <a:pt x="1181686" y="383984"/>
                </a:cubicBezTo>
                <a:cubicBezTo>
                  <a:pt x="1273126" y="383984"/>
                  <a:pt x="1312985" y="44015"/>
                  <a:pt x="1420837" y="18224"/>
                </a:cubicBezTo>
                <a:cubicBezTo>
                  <a:pt x="1528689" y="-7567"/>
                  <a:pt x="1678744" y="110836"/>
                  <a:pt x="1828800" y="22923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0" name="テキスト ボックス 9"/>
              <p:cNvSpPr txBox="1"/>
              <p:nvPr/>
            </p:nvSpPr>
            <p:spPr>
              <a:xfrm>
                <a:off x="5436096" y="1907540"/>
                <a:ext cx="331236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a:rPr>
                        <m:t>|</m:t>
                      </m:r>
                      <m:d>
                        <m:dPr>
                          <m:begChr m:val=""/>
                          <m:endChr m:val="⟩"/>
                          <m:ctrlPr>
                            <a:rPr kumimoji="1" lang="en-US" altLang="ja-JP" b="0" i="1" smtClean="0">
                              <a:latin typeface="Cambria Math"/>
                            </a:rPr>
                          </m:ctrlPr>
                        </m:dPr>
                        <m:e>
                          <m:sSup>
                            <m:sSupPr>
                              <m:ctrlPr>
                                <a:rPr kumimoji="1" lang="en-US" altLang="ja-JP" b="0" i="1" smtClean="0">
                                  <a:latin typeface="Cambria Math"/>
                                </a:rPr>
                              </m:ctrlPr>
                            </m:sSupPr>
                            <m:e>
                              <m:r>
                                <m:rPr>
                                  <m:sty m:val="p"/>
                                </m:rPr>
                                <a:rPr kumimoji="1" lang="el-GR" altLang="ja-JP" b="0" i="1" smtClean="0">
                                  <a:latin typeface="Cambria Math"/>
                                  <a:ea typeface="Cambria Math"/>
                                </a:rPr>
                                <m:t>Φ</m:t>
                              </m:r>
                            </m:e>
                            <m:sup>
                              <m:r>
                                <a:rPr kumimoji="1" lang="en-US" altLang="ja-JP" b="0" i="1" smtClean="0">
                                  <a:latin typeface="Cambria Math"/>
                                </a:rPr>
                                <m:t>+</m:t>
                              </m:r>
                            </m:sup>
                          </m:sSup>
                        </m:e>
                      </m:d>
                    </m:oMath>
                  </m:oMathPara>
                </a14:m>
                <a:endParaRPr kumimoji="1" lang="ja-JP" altLang="en-US"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5436096" y="1907540"/>
                <a:ext cx="3312368" cy="369332"/>
              </a:xfrm>
              <a:prstGeom prst="rect">
                <a:avLst/>
              </a:prstGeom>
              <a:blipFill rotWithShape="1">
                <a:blip r:embed="rId4"/>
                <a:stretch>
                  <a:fillRect t="-119672" b="-183607"/>
                </a:stretch>
              </a:blipFill>
            </p:spPr>
            <p:txBody>
              <a:bodyPr/>
              <a:lstStyle/>
              <a:p>
                <a:r>
                  <a:rPr lang="ja-JP" altLang="en-US">
                    <a:noFill/>
                  </a:rPr>
                  <a:t> </a:t>
                </a:r>
              </a:p>
            </p:txBody>
          </p:sp>
        </mc:Fallback>
      </mc:AlternateContent>
      <p:sp>
        <p:nvSpPr>
          <p:cNvPr id="1025" name="円形吹き出し 1024"/>
          <p:cNvSpPr/>
          <p:nvPr/>
        </p:nvSpPr>
        <p:spPr>
          <a:xfrm>
            <a:off x="5148064" y="3198455"/>
            <a:ext cx="1296144" cy="518577"/>
          </a:xfrm>
          <a:prstGeom prst="wedgeEllipseCallout">
            <a:avLst>
              <a:gd name="adj1" fmla="val -85303"/>
              <a:gd name="adj2" fmla="val 435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optimal</a:t>
            </a:r>
            <a:endParaRPr kumimoji="1" lang="ja-JP" altLang="en-US" dirty="0"/>
          </a:p>
        </p:txBody>
      </p:sp>
      <p:sp>
        <p:nvSpPr>
          <p:cNvPr id="37" name="円形吹き出し 36"/>
          <p:cNvSpPr/>
          <p:nvPr/>
        </p:nvSpPr>
        <p:spPr>
          <a:xfrm>
            <a:off x="5300464" y="4566607"/>
            <a:ext cx="1296144" cy="518577"/>
          </a:xfrm>
          <a:prstGeom prst="wedgeEllipseCallout">
            <a:avLst>
              <a:gd name="adj1" fmla="val -105925"/>
              <a:gd name="adj2" fmla="val -649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optimal</a:t>
            </a:r>
            <a:endParaRPr kumimoji="1" lang="ja-JP" altLang="en-US" dirty="0"/>
          </a:p>
        </p:txBody>
      </p:sp>
      <p:pic>
        <p:nvPicPr>
          <p:cNvPr id="17" name="Picture 4" descr="j019538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68881" y="2276872"/>
            <a:ext cx="543279" cy="554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4" descr="j030125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44408" y="2276872"/>
            <a:ext cx="596625" cy="51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060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fade">
                                      <p:cBhvr>
                                        <p:cTn id="7" dur="500"/>
                                        <p:tgtEl>
                                          <p:spTgt spid="102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500"/>
                                        <p:tgtEl>
                                          <p:spTgt spid="37"/>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animEffect transition="in" filter="fade">
                                      <p:cBhvr>
                                        <p:cTn id="13" dur="500"/>
                                        <p:tgtEl>
                                          <p:spTgt spid="6">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
                                            <p:txEl>
                                              <p:pRg st="4" end="4"/>
                                            </p:txEl>
                                          </p:spTgt>
                                        </p:tgtEl>
                                        <p:attrNameLst>
                                          <p:attrName>style.visibility</p:attrName>
                                        </p:attrNameLst>
                                      </p:cBhvr>
                                      <p:to>
                                        <p:strVal val="visible"/>
                                      </p:to>
                                    </p:set>
                                    <p:animEffect transition="in" filter="fade">
                                      <p:cBhvr>
                                        <p:cTn id="16"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animBg="1"/>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lstStyle/>
          <a:p>
            <a:r>
              <a:rPr lang="ja-JP" altLang="en-US" dirty="0">
                <a:solidFill>
                  <a:srgbClr val="0070C0"/>
                </a:solidFill>
              </a:rPr>
              <a:t>結果</a:t>
            </a:r>
            <a:endParaRPr kumimoji="1" lang="ja-JP" altLang="en-US" dirty="0">
              <a:solidFill>
                <a:srgbClr val="0070C0"/>
              </a:solidFill>
            </a:endParaRPr>
          </a:p>
        </p:txBody>
      </p:sp>
      <p:sp>
        <p:nvSpPr>
          <p:cNvPr id="3" name="コンテンツ プレースホルダー 2"/>
          <p:cNvSpPr>
            <a:spLocks noGrp="1"/>
          </p:cNvSpPr>
          <p:nvPr>
            <p:ph idx="1"/>
          </p:nvPr>
        </p:nvSpPr>
        <p:spPr>
          <a:xfrm>
            <a:off x="395536" y="1340768"/>
            <a:ext cx="8291264" cy="5184576"/>
          </a:xfrm>
        </p:spPr>
        <p:txBody>
          <a:bodyPr>
            <a:normAutofit lnSpcReduction="10000"/>
          </a:bodyPr>
          <a:lstStyle/>
          <a:p>
            <a:pPr marL="0" indent="0">
              <a:buNone/>
            </a:pPr>
            <a:r>
              <a:rPr lang="en-US" altLang="ja-JP" sz="2800" dirty="0">
                <a:solidFill>
                  <a:srgbClr val="FF0000"/>
                </a:solidFill>
              </a:rPr>
              <a:t>[Th. 2] QMA</a:t>
            </a:r>
            <a:r>
              <a:rPr lang="en-US" altLang="ja-JP" sz="2800" dirty="0">
                <a:solidFill>
                  <a:srgbClr val="FF0000"/>
                </a:solidFill>
                <a:latin typeface="ＭＳ ゴシック"/>
                <a:ea typeface="ＭＳ ゴシック"/>
              </a:rPr>
              <a:t>⊆</a:t>
            </a:r>
            <a:r>
              <a:rPr lang="en-US" altLang="ja-JP" sz="2800" dirty="0">
                <a:solidFill>
                  <a:srgbClr val="FF0000"/>
                </a:solidFill>
              </a:rPr>
              <a:t>QMA</a:t>
            </a:r>
            <a:r>
              <a:rPr lang="en-US" altLang="ja-JP" sz="2800" baseline="-25000" dirty="0">
                <a:solidFill>
                  <a:srgbClr val="FF0000"/>
                </a:solidFill>
              </a:rPr>
              <a:t>1</a:t>
            </a:r>
            <a:r>
              <a:rPr lang="en-US" altLang="ja-JP" sz="2800" baseline="30000" dirty="0">
                <a:solidFill>
                  <a:srgbClr val="FF0000"/>
                </a:solidFill>
              </a:rPr>
              <a:t>const-EPR</a:t>
            </a:r>
          </a:p>
          <a:p>
            <a:r>
              <a:rPr kumimoji="1" lang="en-US" altLang="ja-JP" sz="2400" dirty="0" smtClean="0"/>
              <a:t>QMA</a:t>
            </a:r>
            <a:r>
              <a:rPr kumimoji="1" lang="ja-JP" altLang="en-US" sz="2400" dirty="0" smtClean="0"/>
              <a:t>証明系は証明者と検証者が予め高々</a:t>
            </a:r>
            <a:r>
              <a:rPr lang="ja-JP" altLang="en-US" sz="2400" dirty="0"/>
              <a:t>定数個</a:t>
            </a:r>
            <a:r>
              <a:rPr lang="ja-JP" altLang="en-US" sz="2400" dirty="0" smtClean="0"/>
              <a:t>のＥＰＲ対を共有するような</a:t>
            </a:r>
            <a:r>
              <a:rPr lang="en-US" altLang="ja-JP" sz="2400" dirty="0" smtClean="0"/>
              <a:t>QMA</a:t>
            </a:r>
            <a:r>
              <a:rPr lang="ja-JP" altLang="en-US" sz="2400" dirty="0" smtClean="0"/>
              <a:t>証明系によって片側誤り化可能</a:t>
            </a:r>
            <a:endParaRPr lang="en-US" altLang="ja-JP" sz="2400" dirty="0" smtClean="0"/>
          </a:p>
          <a:p>
            <a:endParaRPr lang="en-US" altLang="ja-JP" sz="2400" dirty="0"/>
          </a:p>
          <a:p>
            <a:endParaRPr lang="en-US" altLang="ja-JP" sz="2400" dirty="0" smtClean="0"/>
          </a:p>
          <a:p>
            <a:endParaRPr lang="en-US" altLang="ja-JP" sz="2400" dirty="0"/>
          </a:p>
          <a:p>
            <a:endParaRPr lang="en-US" altLang="ja-JP" sz="2400" dirty="0" smtClean="0"/>
          </a:p>
          <a:p>
            <a:endParaRPr lang="en-US" altLang="ja-JP" sz="2400" dirty="0"/>
          </a:p>
          <a:p>
            <a:endParaRPr lang="en-US" altLang="ja-JP" sz="2400" dirty="0" smtClean="0"/>
          </a:p>
          <a:p>
            <a:endParaRPr lang="en-US" altLang="ja-JP" sz="2400" dirty="0"/>
          </a:p>
          <a:p>
            <a:pPr marL="0" indent="0">
              <a:buNone/>
            </a:pPr>
            <a:endParaRPr lang="en-US" altLang="ja-JP" sz="2400" dirty="0" smtClean="0"/>
          </a:p>
          <a:p>
            <a:pPr marL="0" indent="0">
              <a:buNone/>
            </a:pPr>
            <a:r>
              <a:rPr lang="en-US" altLang="ja-JP" sz="2000" dirty="0" smtClean="0"/>
              <a:t>cf. MA</a:t>
            </a:r>
            <a:r>
              <a:rPr lang="ja-JP" altLang="en-US" sz="2000" dirty="0" smtClean="0"/>
              <a:t>証明系は証明者と検証者が予め高々定数ビットの乱数を共有してもしなくても検証能力は不変</a:t>
            </a:r>
            <a:endParaRPr lang="en-US" altLang="ja-JP" sz="2000" dirty="0" smtClean="0"/>
          </a:p>
          <a:p>
            <a:endParaRPr kumimoji="1" lang="en-US" altLang="ja-JP" sz="2400" dirty="0"/>
          </a:p>
          <a:p>
            <a:endParaRPr lang="en-US" altLang="ja-JP" sz="2400" dirty="0" smtClean="0"/>
          </a:p>
          <a:p>
            <a:endParaRPr kumimoji="1" lang="en-US" altLang="ja-JP" sz="2400" dirty="0"/>
          </a:p>
          <a:p>
            <a:endParaRPr lang="en-US" altLang="ja-JP" sz="2400" dirty="0" smtClean="0"/>
          </a:p>
          <a:p>
            <a:endParaRPr kumimoji="1" lang="en-US" altLang="ja-JP" sz="2400" dirty="0"/>
          </a:p>
          <a:p>
            <a:endParaRPr lang="en-US" altLang="ja-JP" sz="2400" dirty="0" smtClean="0"/>
          </a:p>
          <a:p>
            <a:endParaRPr kumimoji="1" lang="en-US" altLang="ja-JP" sz="2400" dirty="0"/>
          </a:p>
          <a:p>
            <a:pPr marL="0" indent="0">
              <a:buNone/>
            </a:pPr>
            <a:endParaRPr kumimoji="1" lang="ja-JP" altLang="en-US" sz="2400" dirty="0"/>
          </a:p>
        </p:txBody>
      </p:sp>
      <p:pic>
        <p:nvPicPr>
          <p:cNvPr id="4" name="Picture 13" descr="j02920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82201" y="3747627"/>
            <a:ext cx="970119" cy="92095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j03012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97434" y="3747627"/>
            <a:ext cx="1017923" cy="8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p:cNvSpPr txBox="1"/>
          <p:nvPr/>
        </p:nvSpPr>
        <p:spPr>
          <a:xfrm>
            <a:off x="755576" y="4665910"/>
            <a:ext cx="1872208" cy="646331"/>
          </a:xfrm>
          <a:prstGeom prst="rect">
            <a:avLst/>
          </a:prstGeom>
          <a:noFill/>
        </p:spPr>
        <p:txBody>
          <a:bodyPr wrap="square" rtlCol="0">
            <a:spAutoFit/>
          </a:bodyPr>
          <a:lstStyle/>
          <a:p>
            <a:r>
              <a:rPr lang="ja-JP" altLang="en-US" dirty="0"/>
              <a:t>証明者</a:t>
            </a:r>
            <a:r>
              <a:rPr kumimoji="1" lang="en-US" altLang="ja-JP" dirty="0" smtClean="0"/>
              <a:t> (Merlin)</a:t>
            </a:r>
          </a:p>
          <a:p>
            <a:r>
              <a:rPr lang="ja-JP" altLang="en-US" dirty="0"/>
              <a:t>無限の計算能力</a:t>
            </a:r>
            <a:r>
              <a:rPr lang="en-US" altLang="ja-JP" dirty="0" smtClean="0"/>
              <a:t> </a:t>
            </a:r>
            <a:endParaRPr lang="en-US" altLang="ja-JP" dirty="0"/>
          </a:p>
        </p:txBody>
      </p:sp>
      <p:sp>
        <p:nvSpPr>
          <p:cNvPr id="7" name="テキスト ボックス 6"/>
          <p:cNvSpPr txBox="1"/>
          <p:nvPr/>
        </p:nvSpPr>
        <p:spPr>
          <a:xfrm>
            <a:off x="6228184" y="4665910"/>
            <a:ext cx="2016224" cy="923330"/>
          </a:xfrm>
          <a:prstGeom prst="rect">
            <a:avLst/>
          </a:prstGeom>
          <a:noFill/>
        </p:spPr>
        <p:txBody>
          <a:bodyPr wrap="square" rtlCol="0">
            <a:spAutoFit/>
          </a:bodyPr>
          <a:lstStyle/>
          <a:p>
            <a:r>
              <a:rPr lang="ja-JP" altLang="en-US" dirty="0"/>
              <a:t>検証者</a:t>
            </a:r>
            <a:r>
              <a:rPr lang="en-US" altLang="ja-JP" dirty="0" smtClean="0"/>
              <a:t> (Arthur)</a:t>
            </a:r>
          </a:p>
          <a:p>
            <a:r>
              <a:rPr lang="ja-JP" altLang="en-US" dirty="0"/>
              <a:t>多項式</a:t>
            </a:r>
            <a:r>
              <a:rPr lang="ja-JP" altLang="en-US" dirty="0" smtClean="0"/>
              <a:t>時間</a:t>
            </a:r>
            <a:r>
              <a:rPr lang="ja-JP" altLang="en-US" dirty="0"/>
              <a:t>量子</a:t>
            </a:r>
            <a:r>
              <a:rPr lang="ja-JP" altLang="en-US" dirty="0" smtClean="0"/>
              <a:t>アルゴリズム</a:t>
            </a:r>
            <a:endParaRPr kumimoji="1" lang="ja-JP" altLang="en-US" dirty="0"/>
          </a:p>
        </p:txBody>
      </p:sp>
      <p:sp>
        <p:nvSpPr>
          <p:cNvPr id="8" name="右矢印 7"/>
          <p:cNvSpPr/>
          <p:nvPr/>
        </p:nvSpPr>
        <p:spPr>
          <a:xfrm>
            <a:off x="2483768" y="4221088"/>
            <a:ext cx="3744416" cy="2866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9" name="テキスト ボックス 8"/>
              <p:cNvSpPr txBox="1"/>
              <p:nvPr/>
            </p:nvSpPr>
            <p:spPr>
              <a:xfrm>
                <a:off x="7668344" y="3873822"/>
                <a:ext cx="1152128" cy="639983"/>
              </a:xfrm>
              <a:prstGeom prst="rect">
                <a:avLst/>
              </a:prstGeom>
              <a:noFill/>
            </p:spPr>
            <p:txBody>
              <a:bodyPr wrap="square" rtlCol="0">
                <a:spAutoFit/>
              </a:bodyPr>
              <a:lstStyle/>
              <a:p>
                <a14:m>
                  <m:oMath xmlns:m="http://schemas.openxmlformats.org/officeDocument/2006/math">
                    <m:r>
                      <a:rPr lang="en-US" altLang="ja-JP" b="0" i="1" dirty="0" smtClean="0">
                        <a:latin typeface="Cambria Math"/>
                      </a:rPr>
                      <m:t>𝐴</m:t>
                    </m:r>
                    <m:d>
                      <m:dPr>
                        <m:ctrlPr>
                          <a:rPr lang="en-US" altLang="ja-JP" b="0" i="1" dirty="0" smtClean="0">
                            <a:latin typeface="Cambria Math"/>
                          </a:rPr>
                        </m:ctrlPr>
                      </m:dPr>
                      <m:e>
                        <m:r>
                          <a:rPr lang="en-US" altLang="ja-JP" i="1" dirty="0" smtClean="0">
                            <a:latin typeface="Cambria Math"/>
                          </a:rPr>
                          <m:t>𝑥</m:t>
                        </m:r>
                      </m:e>
                    </m:d>
                    <m:r>
                      <a:rPr lang="en-US" altLang="ja-JP" b="0" i="1" dirty="0" smtClean="0">
                        <a:latin typeface="Cambria Math"/>
                      </a:rPr>
                      <m:t>=</m:t>
                    </m:r>
                    <m:r>
                      <a:rPr lang="en-US" altLang="ja-JP" b="0" i="1" dirty="0" smtClean="0">
                        <a:latin typeface="Cambria Math"/>
                      </a:rPr>
                      <m:t>𝑦𝑒𝑠</m:t>
                    </m:r>
                    <m:r>
                      <a:rPr lang="en-US" altLang="ja-JP" b="0" i="1" dirty="0" smtClean="0">
                        <a:latin typeface="Cambria Math"/>
                      </a:rPr>
                      <m:t>/</m:t>
                    </m:r>
                    <m:r>
                      <a:rPr lang="en-US" altLang="ja-JP" b="0" i="1" dirty="0" smtClean="0">
                        <a:latin typeface="Cambria Math"/>
                      </a:rPr>
                      <m:t>𝑛𝑜</m:t>
                    </m:r>
                  </m:oMath>
                </a14:m>
                <a:r>
                  <a:rPr lang="en-US" altLang="ja-JP" dirty="0" smtClean="0"/>
                  <a:t> </a:t>
                </a:r>
                <a14:m>
                  <m:oMath xmlns:m="http://schemas.openxmlformats.org/officeDocument/2006/math">
                    <m:r>
                      <a:rPr lang="en-US" altLang="ja-JP" b="0" i="1" smtClean="0">
                        <a:latin typeface="Cambria Math"/>
                        <a:ea typeface="Cambria Math"/>
                      </a:rPr>
                      <m:t> ?</m:t>
                    </m:r>
                  </m:oMath>
                </a14:m>
                <a:endParaRPr kumimoji="1" lang="ja-JP" altLang="en-US"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7668344" y="3873822"/>
                <a:ext cx="1152128" cy="639983"/>
              </a:xfrm>
              <a:prstGeom prst="rect">
                <a:avLst/>
              </a:prstGeom>
              <a:blipFill rotWithShape="1">
                <a:blip r:embed="rId4"/>
                <a:stretch>
                  <a:fillRect b="-6667"/>
                </a:stretch>
              </a:blipFill>
            </p:spPr>
            <p:txBody>
              <a:bodyPr/>
              <a:lstStyle/>
              <a:p>
                <a:r>
                  <a:rPr lang="ja-JP" altLang="en-US">
                    <a:noFill/>
                  </a:rPr>
                  <a:t> </a:t>
                </a:r>
              </a:p>
            </p:txBody>
          </p:sp>
        </mc:Fallback>
      </mc:AlternateContent>
      <p:sp>
        <p:nvSpPr>
          <p:cNvPr id="10" name="テキスト ボックス 9"/>
          <p:cNvSpPr txBox="1"/>
          <p:nvPr/>
        </p:nvSpPr>
        <p:spPr>
          <a:xfrm>
            <a:off x="3563888" y="4541058"/>
            <a:ext cx="2160240" cy="400110"/>
          </a:xfrm>
          <a:prstGeom prst="rect">
            <a:avLst/>
          </a:prstGeom>
          <a:noFill/>
        </p:spPr>
        <p:txBody>
          <a:bodyPr wrap="square" rtlCol="0">
            <a:spAutoFit/>
          </a:bodyPr>
          <a:lstStyle/>
          <a:p>
            <a:r>
              <a:rPr lang="ja-JP" altLang="en-US" sz="2000" dirty="0"/>
              <a:t>量子</a:t>
            </a:r>
            <a:r>
              <a:rPr lang="ja-JP" altLang="en-US" sz="2000" dirty="0" smtClean="0"/>
              <a:t>証明</a:t>
            </a:r>
            <a:r>
              <a:rPr kumimoji="1" lang="en-US" altLang="ja-JP" sz="2000" dirty="0" smtClean="0"/>
              <a:t> </a:t>
            </a:r>
            <a:endParaRPr kumimoji="1" lang="ja-JP" altLang="en-US" sz="2000" dirty="0" smtClean="0"/>
          </a:p>
        </p:txBody>
      </p:sp>
      <mc:AlternateContent xmlns:mc="http://schemas.openxmlformats.org/markup-compatibility/2006" xmlns:a14="http://schemas.microsoft.com/office/drawing/2010/main">
        <mc:Choice Requires="a14">
          <p:sp>
            <p:nvSpPr>
              <p:cNvPr id="11" name="テキスト ボックス 10"/>
              <p:cNvSpPr txBox="1"/>
              <p:nvPr/>
            </p:nvSpPr>
            <p:spPr>
              <a:xfrm>
                <a:off x="3635896" y="4780309"/>
                <a:ext cx="86409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ja-JP" sz="2400" i="1" dirty="0">
                          <a:latin typeface="Cambria Math"/>
                        </a:rPr>
                        <m:t>|</m:t>
                      </m:r>
                      <m:d>
                        <m:dPr>
                          <m:begChr m:val=""/>
                          <m:endChr m:val="⟩"/>
                          <m:ctrlPr>
                            <a:rPr lang="en-US" altLang="ja-JP" sz="2400" i="1" dirty="0">
                              <a:latin typeface="Cambria Math"/>
                            </a:rPr>
                          </m:ctrlPr>
                        </m:dPr>
                        <m:e>
                          <m:r>
                            <a:rPr lang="en-US" altLang="ja-JP" sz="2400" i="1" dirty="0" smtClean="0">
                              <a:latin typeface="Cambria Math"/>
                              <a:ea typeface="Cambria Math"/>
                            </a:rPr>
                            <m:t>𝜑</m:t>
                          </m:r>
                        </m:e>
                      </m:d>
                    </m:oMath>
                  </m:oMathPara>
                </a14:m>
                <a:endParaRPr kumimoji="1" lang="ja-JP" altLang="en-US" sz="2400"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3635896" y="4780309"/>
                <a:ext cx="864096" cy="461665"/>
              </a:xfrm>
              <a:prstGeom prst="rect">
                <a:avLst/>
              </a:prstGeom>
              <a:blipFill rotWithShape="1">
                <a:blip r:embed="rId5"/>
                <a:stretch>
                  <a:fillRect l="-3521" t="-130263" r="-60563" b="-194737"/>
                </a:stretch>
              </a:blipFill>
            </p:spPr>
            <p:txBody>
              <a:bodyPr/>
              <a:lstStyle/>
              <a:p>
                <a:r>
                  <a:rPr lang="ja-JP" altLang="en-US">
                    <a:noFill/>
                  </a:rPr>
                  <a:t> </a:t>
                </a:r>
              </a:p>
            </p:txBody>
          </p:sp>
        </mc:Fallback>
      </mc:AlternateContent>
      <p:sp>
        <p:nvSpPr>
          <p:cNvPr id="12" name="正方形/長方形 11"/>
          <p:cNvSpPr/>
          <p:nvPr/>
        </p:nvSpPr>
        <p:spPr>
          <a:xfrm>
            <a:off x="179512" y="2996952"/>
            <a:ext cx="203584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err="1" smtClean="0"/>
              <a:t>QMA</a:t>
            </a:r>
            <a:r>
              <a:rPr kumimoji="1" lang="en-US" altLang="ja-JP" sz="2000" baseline="30000" dirty="0" err="1" smtClean="0"/>
              <a:t>const</a:t>
            </a:r>
            <a:r>
              <a:rPr kumimoji="1" lang="en-US" altLang="ja-JP" sz="2000" baseline="30000" dirty="0" smtClean="0"/>
              <a:t>-EPR</a:t>
            </a:r>
            <a:r>
              <a:rPr kumimoji="1" lang="en-US" altLang="ja-JP" dirty="0" smtClean="0"/>
              <a:t> </a:t>
            </a:r>
            <a:endParaRPr kumimoji="1" lang="ja-JP" altLang="en-US" dirty="0"/>
          </a:p>
        </p:txBody>
      </p:sp>
      <p:sp>
        <p:nvSpPr>
          <p:cNvPr id="13" name="円/楕円 12"/>
          <p:cNvSpPr/>
          <p:nvPr/>
        </p:nvSpPr>
        <p:spPr>
          <a:xfrm>
            <a:off x="2483768" y="3806861"/>
            <a:ext cx="144016" cy="1261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2483768" y="3501008"/>
            <a:ext cx="144016" cy="1261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2483768" y="3230797"/>
            <a:ext cx="144016" cy="1261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5940152" y="3230797"/>
            <a:ext cx="144016" cy="1261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5940152" y="3518829"/>
            <a:ext cx="144016" cy="1261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5940152" y="3806861"/>
            <a:ext cx="144016" cy="1261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リーフォーム 18"/>
          <p:cNvSpPr/>
          <p:nvPr/>
        </p:nvSpPr>
        <p:spPr>
          <a:xfrm>
            <a:off x="2614613" y="3126823"/>
            <a:ext cx="3343275" cy="244637"/>
          </a:xfrm>
          <a:custGeom>
            <a:avLst/>
            <a:gdLst>
              <a:gd name="connsiteX0" fmla="*/ 0 w 3343275"/>
              <a:gd name="connsiteY0" fmla="*/ 158732 h 244637"/>
              <a:gd name="connsiteX1" fmla="*/ 628650 w 3343275"/>
              <a:gd name="connsiteY1" fmla="*/ 1569 h 244637"/>
              <a:gd name="connsiteX2" fmla="*/ 1257300 w 3343275"/>
              <a:gd name="connsiteY2" fmla="*/ 244457 h 244637"/>
              <a:gd name="connsiteX3" fmla="*/ 1985962 w 3343275"/>
              <a:gd name="connsiteY3" fmla="*/ 44432 h 244637"/>
              <a:gd name="connsiteX4" fmla="*/ 2600325 w 3343275"/>
              <a:gd name="connsiteY4" fmla="*/ 244457 h 244637"/>
              <a:gd name="connsiteX5" fmla="*/ 3057525 w 3343275"/>
              <a:gd name="connsiteY5" fmla="*/ 73007 h 244637"/>
              <a:gd name="connsiteX6" fmla="*/ 3343275 w 3343275"/>
              <a:gd name="connsiteY6" fmla="*/ 144444 h 244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3275" h="244637">
                <a:moveTo>
                  <a:pt x="0" y="158732"/>
                </a:moveTo>
                <a:cubicBezTo>
                  <a:pt x="209550" y="73007"/>
                  <a:pt x="419100" y="-12718"/>
                  <a:pt x="628650" y="1569"/>
                </a:cubicBezTo>
                <a:cubicBezTo>
                  <a:pt x="838200" y="15856"/>
                  <a:pt x="1031082" y="237313"/>
                  <a:pt x="1257300" y="244457"/>
                </a:cubicBezTo>
                <a:cubicBezTo>
                  <a:pt x="1483518" y="251601"/>
                  <a:pt x="1762125" y="44432"/>
                  <a:pt x="1985962" y="44432"/>
                </a:cubicBezTo>
                <a:cubicBezTo>
                  <a:pt x="2209799" y="44432"/>
                  <a:pt x="2421731" y="239695"/>
                  <a:pt x="2600325" y="244457"/>
                </a:cubicBezTo>
                <a:cubicBezTo>
                  <a:pt x="2778919" y="249219"/>
                  <a:pt x="2933700" y="89676"/>
                  <a:pt x="3057525" y="73007"/>
                </a:cubicBezTo>
                <a:cubicBezTo>
                  <a:pt x="3181350" y="56338"/>
                  <a:pt x="3343275" y="144444"/>
                  <a:pt x="3343275" y="14444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リーフォーム 19"/>
          <p:cNvSpPr/>
          <p:nvPr/>
        </p:nvSpPr>
        <p:spPr>
          <a:xfrm>
            <a:off x="2627784" y="3400387"/>
            <a:ext cx="3343275" cy="244637"/>
          </a:xfrm>
          <a:custGeom>
            <a:avLst/>
            <a:gdLst>
              <a:gd name="connsiteX0" fmla="*/ 0 w 3343275"/>
              <a:gd name="connsiteY0" fmla="*/ 158732 h 244637"/>
              <a:gd name="connsiteX1" fmla="*/ 628650 w 3343275"/>
              <a:gd name="connsiteY1" fmla="*/ 1569 h 244637"/>
              <a:gd name="connsiteX2" fmla="*/ 1257300 w 3343275"/>
              <a:gd name="connsiteY2" fmla="*/ 244457 h 244637"/>
              <a:gd name="connsiteX3" fmla="*/ 1985962 w 3343275"/>
              <a:gd name="connsiteY3" fmla="*/ 44432 h 244637"/>
              <a:gd name="connsiteX4" fmla="*/ 2600325 w 3343275"/>
              <a:gd name="connsiteY4" fmla="*/ 244457 h 244637"/>
              <a:gd name="connsiteX5" fmla="*/ 3057525 w 3343275"/>
              <a:gd name="connsiteY5" fmla="*/ 73007 h 244637"/>
              <a:gd name="connsiteX6" fmla="*/ 3343275 w 3343275"/>
              <a:gd name="connsiteY6" fmla="*/ 144444 h 244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3275" h="244637">
                <a:moveTo>
                  <a:pt x="0" y="158732"/>
                </a:moveTo>
                <a:cubicBezTo>
                  <a:pt x="209550" y="73007"/>
                  <a:pt x="419100" y="-12718"/>
                  <a:pt x="628650" y="1569"/>
                </a:cubicBezTo>
                <a:cubicBezTo>
                  <a:pt x="838200" y="15856"/>
                  <a:pt x="1031082" y="237313"/>
                  <a:pt x="1257300" y="244457"/>
                </a:cubicBezTo>
                <a:cubicBezTo>
                  <a:pt x="1483518" y="251601"/>
                  <a:pt x="1762125" y="44432"/>
                  <a:pt x="1985962" y="44432"/>
                </a:cubicBezTo>
                <a:cubicBezTo>
                  <a:pt x="2209799" y="44432"/>
                  <a:pt x="2421731" y="239695"/>
                  <a:pt x="2600325" y="244457"/>
                </a:cubicBezTo>
                <a:cubicBezTo>
                  <a:pt x="2778919" y="249219"/>
                  <a:pt x="2933700" y="89676"/>
                  <a:pt x="3057525" y="73007"/>
                </a:cubicBezTo>
                <a:cubicBezTo>
                  <a:pt x="3181350" y="56338"/>
                  <a:pt x="3343275" y="144444"/>
                  <a:pt x="3343275" y="14444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リーフォーム 20"/>
          <p:cNvSpPr/>
          <p:nvPr/>
        </p:nvSpPr>
        <p:spPr>
          <a:xfrm>
            <a:off x="2596877" y="3688419"/>
            <a:ext cx="3343275" cy="244637"/>
          </a:xfrm>
          <a:custGeom>
            <a:avLst/>
            <a:gdLst>
              <a:gd name="connsiteX0" fmla="*/ 0 w 3343275"/>
              <a:gd name="connsiteY0" fmla="*/ 158732 h 244637"/>
              <a:gd name="connsiteX1" fmla="*/ 628650 w 3343275"/>
              <a:gd name="connsiteY1" fmla="*/ 1569 h 244637"/>
              <a:gd name="connsiteX2" fmla="*/ 1257300 w 3343275"/>
              <a:gd name="connsiteY2" fmla="*/ 244457 h 244637"/>
              <a:gd name="connsiteX3" fmla="*/ 1985962 w 3343275"/>
              <a:gd name="connsiteY3" fmla="*/ 44432 h 244637"/>
              <a:gd name="connsiteX4" fmla="*/ 2600325 w 3343275"/>
              <a:gd name="connsiteY4" fmla="*/ 244457 h 244637"/>
              <a:gd name="connsiteX5" fmla="*/ 3057525 w 3343275"/>
              <a:gd name="connsiteY5" fmla="*/ 73007 h 244637"/>
              <a:gd name="connsiteX6" fmla="*/ 3343275 w 3343275"/>
              <a:gd name="connsiteY6" fmla="*/ 144444 h 244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3275" h="244637">
                <a:moveTo>
                  <a:pt x="0" y="158732"/>
                </a:moveTo>
                <a:cubicBezTo>
                  <a:pt x="209550" y="73007"/>
                  <a:pt x="419100" y="-12718"/>
                  <a:pt x="628650" y="1569"/>
                </a:cubicBezTo>
                <a:cubicBezTo>
                  <a:pt x="838200" y="15856"/>
                  <a:pt x="1031082" y="237313"/>
                  <a:pt x="1257300" y="244457"/>
                </a:cubicBezTo>
                <a:cubicBezTo>
                  <a:pt x="1483518" y="251601"/>
                  <a:pt x="1762125" y="44432"/>
                  <a:pt x="1985962" y="44432"/>
                </a:cubicBezTo>
                <a:cubicBezTo>
                  <a:pt x="2209799" y="44432"/>
                  <a:pt x="2421731" y="239695"/>
                  <a:pt x="2600325" y="244457"/>
                </a:cubicBezTo>
                <a:cubicBezTo>
                  <a:pt x="2778919" y="249219"/>
                  <a:pt x="2933700" y="89676"/>
                  <a:pt x="3057525" y="73007"/>
                </a:cubicBezTo>
                <a:cubicBezTo>
                  <a:pt x="3181350" y="56338"/>
                  <a:pt x="3343275" y="144444"/>
                  <a:pt x="3343275" y="14444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中かっこ 21"/>
          <p:cNvSpPr/>
          <p:nvPr/>
        </p:nvSpPr>
        <p:spPr>
          <a:xfrm>
            <a:off x="6156176" y="2996952"/>
            <a:ext cx="254017" cy="1056048"/>
          </a:xfrm>
          <a:prstGeom prst="rightBrac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テキスト ボックス 22"/>
          <p:cNvSpPr txBox="1"/>
          <p:nvPr/>
        </p:nvSpPr>
        <p:spPr>
          <a:xfrm>
            <a:off x="6338185" y="3356992"/>
            <a:ext cx="826103" cy="369332"/>
          </a:xfrm>
          <a:prstGeom prst="rect">
            <a:avLst/>
          </a:prstGeom>
          <a:noFill/>
        </p:spPr>
        <p:txBody>
          <a:bodyPr wrap="square" rtlCol="0">
            <a:spAutoFit/>
          </a:bodyPr>
          <a:lstStyle/>
          <a:p>
            <a:r>
              <a:rPr kumimoji="1" lang="en-US" altLang="ja-JP" dirty="0" smtClean="0"/>
              <a:t>O(1)</a:t>
            </a:r>
            <a:endParaRPr kumimoji="1" lang="ja-JP" altLang="en-US" dirty="0"/>
          </a:p>
        </p:txBody>
      </p:sp>
    </p:spTree>
    <p:extLst>
      <p:ext uri="{BB962C8B-B14F-4D97-AF65-F5344CB8AC3E}">
        <p14:creationId xmlns:p14="http://schemas.microsoft.com/office/powerpoint/2010/main" val="16622139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0070C0"/>
                </a:solidFill>
              </a:rPr>
              <a:t>結果</a:t>
            </a:r>
            <a:endParaRPr kumimoji="1" lang="ja-JP" altLang="en-US" dirty="0">
              <a:solidFill>
                <a:srgbClr val="0070C0"/>
              </a:solidFill>
            </a:endParaRPr>
          </a:p>
        </p:txBody>
      </p:sp>
      <p:sp>
        <p:nvSpPr>
          <p:cNvPr id="5" name="コンテンツ プレースホルダー 2"/>
          <p:cNvSpPr>
            <a:spLocks noGrp="1"/>
          </p:cNvSpPr>
          <p:nvPr>
            <p:ph idx="1"/>
          </p:nvPr>
        </p:nvSpPr>
        <p:spPr>
          <a:xfrm>
            <a:off x="251520" y="1628800"/>
            <a:ext cx="8712968" cy="2808312"/>
          </a:xfrm>
        </p:spPr>
        <p:txBody>
          <a:bodyPr>
            <a:normAutofit/>
          </a:bodyPr>
          <a:lstStyle/>
          <a:p>
            <a:pPr marL="0" indent="0">
              <a:buNone/>
            </a:pPr>
            <a:r>
              <a:rPr kumimoji="1" lang="en-US" altLang="ja-JP" sz="4000" dirty="0" smtClean="0"/>
              <a:t>[Th. 1] QMA</a:t>
            </a:r>
            <a:r>
              <a:rPr kumimoji="1" lang="en-US" altLang="ja-JP" sz="4000" dirty="0" smtClean="0">
                <a:latin typeface="ＭＳ ゴシック"/>
                <a:ea typeface="ＭＳ ゴシック"/>
              </a:rPr>
              <a:t>⊆</a:t>
            </a:r>
            <a:r>
              <a:rPr kumimoji="1" lang="en-US" altLang="ja-JP" sz="4000" dirty="0" smtClean="0"/>
              <a:t>QIP</a:t>
            </a:r>
            <a:r>
              <a:rPr kumimoji="1" lang="en-US" altLang="ja-JP" sz="4000" baseline="-25000" dirty="0" smtClean="0"/>
              <a:t>1</a:t>
            </a:r>
            <a:r>
              <a:rPr kumimoji="1" lang="en-US" altLang="ja-JP" sz="4000" dirty="0" smtClean="0"/>
              <a:t>(2)</a:t>
            </a:r>
          </a:p>
          <a:p>
            <a:pPr marL="0" indent="0">
              <a:buNone/>
            </a:pPr>
            <a:endParaRPr kumimoji="1" lang="en-US" altLang="ja-JP" sz="1000" dirty="0" smtClean="0"/>
          </a:p>
          <a:p>
            <a:pPr marL="0" indent="0">
              <a:buNone/>
            </a:pPr>
            <a:r>
              <a:rPr kumimoji="1" lang="en-US" altLang="ja-JP" sz="4000" dirty="0" smtClean="0"/>
              <a:t>[Th. 2] QMA</a:t>
            </a:r>
            <a:r>
              <a:rPr kumimoji="1" lang="en-US" altLang="ja-JP" sz="4000" dirty="0" smtClean="0">
                <a:latin typeface="ＭＳ ゴシック"/>
                <a:ea typeface="ＭＳ ゴシック"/>
              </a:rPr>
              <a:t>⊆</a:t>
            </a:r>
            <a:r>
              <a:rPr kumimoji="1" lang="en-US" altLang="ja-JP" sz="4000" dirty="0" smtClean="0"/>
              <a:t>QMA</a:t>
            </a:r>
            <a:r>
              <a:rPr kumimoji="1" lang="en-US" altLang="ja-JP" sz="4000" baseline="-25000" dirty="0" smtClean="0"/>
              <a:t>1</a:t>
            </a:r>
            <a:r>
              <a:rPr kumimoji="1" lang="en-US" altLang="ja-JP" sz="4000" baseline="30000" dirty="0" smtClean="0"/>
              <a:t>const-EPR</a:t>
            </a:r>
          </a:p>
          <a:p>
            <a:pPr marL="0" indent="0">
              <a:buNone/>
            </a:pPr>
            <a:endParaRPr kumimoji="1" lang="en-US" altLang="ja-JP" sz="1000" baseline="30000" dirty="0" smtClean="0"/>
          </a:p>
          <a:p>
            <a:pPr marL="0" indent="0">
              <a:buNone/>
            </a:pPr>
            <a:r>
              <a:rPr lang="en-US" altLang="ja-JP" sz="4000" dirty="0" smtClean="0"/>
              <a:t>[Th. 3] QIP(m)</a:t>
            </a:r>
            <a:r>
              <a:rPr lang="en-US" altLang="ja-JP" sz="4000" dirty="0" smtClean="0">
                <a:latin typeface="ＭＳ ゴシック"/>
                <a:ea typeface="ＭＳ ゴシック"/>
              </a:rPr>
              <a:t>⊆</a:t>
            </a:r>
            <a:r>
              <a:rPr lang="en-US" altLang="ja-JP" sz="4000" dirty="0" smtClean="0"/>
              <a:t>QIP</a:t>
            </a:r>
            <a:r>
              <a:rPr lang="en-US" altLang="ja-JP" sz="4000" baseline="-25000" dirty="0" smtClean="0"/>
              <a:t>1</a:t>
            </a:r>
            <a:r>
              <a:rPr lang="en-US" altLang="ja-JP" sz="4000" dirty="0" smtClean="0"/>
              <a:t>(m+1) for any m</a:t>
            </a:r>
            <a:r>
              <a:rPr lang="en-US" altLang="ja-JP" sz="4000" dirty="0" smtClean="0">
                <a:latin typeface="ＭＳ ゴシック"/>
                <a:ea typeface="ＭＳ ゴシック"/>
              </a:rPr>
              <a:t>≥</a:t>
            </a:r>
            <a:r>
              <a:rPr lang="en-US" altLang="ja-JP" sz="4000" dirty="0" smtClean="0"/>
              <a:t>2</a:t>
            </a:r>
            <a:endParaRPr kumimoji="1" lang="en-US" altLang="ja-JP" sz="4000" dirty="0" smtClean="0"/>
          </a:p>
          <a:p>
            <a:endParaRPr kumimoji="1" lang="ja-JP" altLang="en-US" sz="4000" dirty="0"/>
          </a:p>
        </p:txBody>
      </p:sp>
    </p:spTree>
    <p:extLst>
      <p:ext uri="{BB962C8B-B14F-4D97-AF65-F5344CB8AC3E}">
        <p14:creationId xmlns:p14="http://schemas.microsoft.com/office/powerpoint/2010/main" val="31751314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normAutofit/>
          </a:bodyPr>
          <a:lstStyle/>
          <a:p>
            <a:r>
              <a:rPr kumimoji="1" lang="ja-JP" altLang="en-US" sz="3600" dirty="0" smtClean="0">
                <a:solidFill>
                  <a:srgbClr val="0070C0"/>
                </a:solidFill>
              </a:rPr>
              <a:t>量子対話型証明系</a:t>
            </a:r>
            <a:endParaRPr kumimoji="1" lang="ja-JP" altLang="en-US" sz="3600" dirty="0">
              <a:solidFill>
                <a:srgbClr val="0070C0"/>
              </a:solidFill>
            </a:endParaRPr>
          </a:p>
        </p:txBody>
      </p:sp>
      <p:sp>
        <p:nvSpPr>
          <p:cNvPr id="3" name="コンテンツ プレースホルダー 2"/>
          <p:cNvSpPr>
            <a:spLocks noGrp="1"/>
          </p:cNvSpPr>
          <p:nvPr>
            <p:ph idx="1"/>
          </p:nvPr>
        </p:nvSpPr>
        <p:spPr>
          <a:xfrm>
            <a:off x="395536" y="1340768"/>
            <a:ext cx="8291264" cy="5184576"/>
          </a:xfrm>
        </p:spPr>
        <p:txBody>
          <a:bodyPr>
            <a:normAutofit/>
          </a:bodyPr>
          <a:lstStyle/>
          <a:p>
            <a:r>
              <a:rPr lang="en-US" altLang="ja-JP" sz="2400" dirty="0" smtClean="0">
                <a:solidFill>
                  <a:srgbClr val="00B050"/>
                </a:solidFill>
              </a:rPr>
              <a:t>IP (Interactive Proof)</a:t>
            </a:r>
          </a:p>
          <a:p>
            <a:pPr lvl="1"/>
            <a:r>
              <a:rPr lang="en-US" altLang="ja-JP" sz="2000" dirty="0" smtClean="0"/>
              <a:t>NP</a:t>
            </a:r>
            <a:r>
              <a:rPr lang="ja-JP" altLang="en-US" sz="2000" dirty="0" smtClean="0"/>
              <a:t>あるいは</a:t>
            </a:r>
            <a:r>
              <a:rPr lang="en-US" altLang="ja-JP" sz="2000" dirty="0" smtClean="0"/>
              <a:t>MA</a:t>
            </a:r>
            <a:r>
              <a:rPr lang="ja-JP" altLang="en-US" sz="2000" dirty="0" smtClean="0"/>
              <a:t>は「証明者から検証者へ証明が送られるのみ」</a:t>
            </a:r>
            <a:endParaRPr lang="en-US" altLang="ja-JP" sz="2000" dirty="0" smtClean="0"/>
          </a:p>
          <a:p>
            <a:pPr lvl="1"/>
            <a:r>
              <a:rPr lang="en-US" altLang="ja-JP" sz="2000" dirty="0" smtClean="0"/>
              <a:t>IP(k</a:t>
            </a:r>
            <a:r>
              <a:rPr lang="en-US" altLang="ja-JP" sz="2000" dirty="0"/>
              <a:t>)</a:t>
            </a:r>
            <a:r>
              <a:rPr lang="ja-JP" altLang="en-US" sz="2000" dirty="0" smtClean="0"/>
              <a:t>では検証者が</a:t>
            </a:r>
            <a:r>
              <a:rPr lang="ja-JP" altLang="en-US" sz="2000" dirty="0"/>
              <a:t>証明者</a:t>
            </a:r>
            <a:r>
              <a:rPr lang="ja-JP" altLang="en-US" sz="2000" dirty="0" smtClean="0"/>
              <a:t>と相互に</a:t>
            </a:r>
            <a:r>
              <a:rPr lang="en-US" altLang="ja-JP" sz="2000" dirty="0" smtClean="0"/>
              <a:t>k</a:t>
            </a:r>
            <a:r>
              <a:rPr lang="ja-JP" altLang="en-US" sz="2000" dirty="0" smtClean="0"/>
              <a:t>回の通信を</a:t>
            </a:r>
            <a:r>
              <a:rPr lang="ja-JP" altLang="en-US" sz="2000" dirty="0"/>
              <a:t>行う</a:t>
            </a:r>
            <a:r>
              <a:rPr lang="ja-JP" altLang="en-US" sz="2000" dirty="0" smtClean="0"/>
              <a:t>ことで検証を行う</a:t>
            </a:r>
            <a:endParaRPr lang="en-US" altLang="ja-JP" sz="2000" dirty="0" smtClean="0"/>
          </a:p>
          <a:p>
            <a:pPr lvl="1"/>
            <a:r>
              <a:rPr lang="en-US" altLang="ja-JP" sz="2000" dirty="0" smtClean="0"/>
              <a:t>IP(1</a:t>
            </a:r>
            <a:r>
              <a:rPr lang="en-US" altLang="ja-JP" sz="2000" dirty="0"/>
              <a:t>)</a:t>
            </a:r>
            <a:r>
              <a:rPr lang="en-US" altLang="ja-JP" sz="2000" dirty="0" smtClean="0"/>
              <a:t>=MA; IP:=IP(poly</a:t>
            </a:r>
            <a:r>
              <a:rPr lang="en-US" altLang="ja-JP" sz="2000" dirty="0"/>
              <a:t>)</a:t>
            </a:r>
            <a:endParaRPr lang="en-US" altLang="ja-JP" sz="2000" dirty="0" smtClean="0"/>
          </a:p>
          <a:p>
            <a:endParaRPr lang="en-US" altLang="ja-JP" sz="2400" dirty="0" smtClean="0"/>
          </a:p>
          <a:p>
            <a:endParaRPr lang="en-US" altLang="ja-JP" sz="2400" dirty="0"/>
          </a:p>
          <a:p>
            <a:endParaRPr lang="en-US" altLang="ja-JP" sz="2400" dirty="0" smtClean="0"/>
          </a:p>
          <a:p>
            <a:endParaRPr lang="en-US" altLang="ja-JP" sz="2400" dirty="0"/>
          </a:p>
          <a:p>
            <a:endParaRPr lang="en-US" altLang="ja-JP" sz="2400" dirty="0" smtClean="0"/>
          </a:p>
          <a:p>
            <a:r>
              <a:rPr lang="en-US" altLang="ja-JP" sz="2400" dirty="0" smtClean="0">
                <a:solidFill>
                  <a:srgbClr val="00B050"/>
                </a:solidFill>
              </a:rPr>
              <a:t>QIP (Quantum Interactive Proof)  </a:t>
            </a:r>
            <a:r>
              <a:rPr lang="en-US" altLang="ja-JP" sz="2000" dirty="0" smtClean="0"/>
              <a:t>[Watrous99]</a:t>
            </a:r>
          </a:p>
          <a:p>
            <a:pPr lvl="1"/>
            <a:r>
              <a:rPr lang="ja-JP" altLang="en-US" sz="2000" dirty="0"/>
              <a:t>通信</a:t>
            </a:r>
            <a:r>
              <a:rPr lang="ja-JP" altLang="en-US" sz="2000" dirty="0" smtClean="0"/>
              <a:t>は量子ビットによる通信</a:t>
            </a:r>
            <a:endParaRPr lang="en-US" altLang="ja-JP" sz="2000" dirty="0" smtClean="0"/>
          </a:p>
          <a:p>
            <a:pPr lvl="1"/>
            <a:r>
              <a:rPr lang="ja-JP" altLang="en-US" sz="2000" dirty="0"/>
              <a:t>検証</a:t>
            </a:r>
            <a:r>
              <a:rPr lang="ja-JP" altLang="en-US" sz="2000" dirty="0" smtClean="0"/>
              <a:t>者は量子アルゴリズム</a:t>
            </a:r>
            <a:endParaRPr lang="en-US" altLang="ja-JP" sz="2000" dirty="0" smtClean="0"/>
          </a:p>
          <a:p>
            <a:endParaRPr kumimoji="1" lang="en-US" altLang="ja-JP" sz="2400" dirty="0"/>
          </a:p>
          <a:p>
            <a:endParaRPr lang="en-US" altLang="ja-JP" sz="2400" dirty="0" smtClean="0"/>
          </a:p>
          <a:p>
            <a:endParaRPr kumimoji="1" lang="en-US" altLang="ja-JP" sz="2400" dirty="0"/>
          </a:p>
          <a:p>
            <a:pPr marL="0" indent="0">
              <a:buNone/>
            </a:pPr>
            <a:endParaRPr kumimoji="1" lang="ja-JP" altLang="en-US" sz="2400" dirty="0"/>
          </a:p>
        </p:txBody>
      </p:sp>
      <p:pic>
        <p:nvPicPr>
          <p:cNvPr id="24" name="Picture 13" descr="j02920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136" y="3201183"/>
            <a:ext cx="936104" cy="888663"/>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j03012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6933" y="3153742"/>
            <a:ext cx="1038763" cy="888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テキスト ボックス 25"/>
          <p:cNvSpPr txBox="1"/>
          <p:nvPr/>
        </p:nvSpPr>
        <p:spPr>
          <a:xfrm>
            <a:off x="683568" y="4089846"/>
            <a:ext cx="1872208" cy="646331"/>
          </a:xfrm>
          <a:prstGeom prst="rect">
            <a:avLst/>
          </a:prstGeom>
          <a:noFill/>
        </p:spPr>
        <p:txBody>
          <a:bodyPr wrap="square" rtlCol="0">
            <a:spAutoFit/>
          </a:bodyPr>
          <a:lstStyle/>
          <a:p>
            <a:r>
              <a:rPr lang="ja-JP" altLang="en-US" dirty="0" smtClean="0"/>
              <a:t>証明者 </a:t>
            </a:r>
            <a:r>
              <a:rPr lang="en-US" altLang="ja-JP" dirty="0" smtClean="0"/>
              <a:t>(Merlin)</a:t>
            </a:r>
            <a:r>
              <a:rPr kumimoji="1" lang="en-US" altLang="ja-JP" dirty="0" smtClean="0"/>
              <a:t> </a:t>
            </a:r>
          </a:p>
          <a:p>
            <a:r>
              <a:rPr lang="ja-JP" altLang="en-US" dirty="0"/>
              <a:t>無限の計算能力</a:t>
            </a:r>
            <a:r>
              <a:rPr lang="en-US" altLang="ja-JP" dirty="0" smtClean="0"/>
              <a:t> </a:t>
            </a:r>
            <a:endParaRPr lang="en-US" altLang="ja-JP" dirty="0"/>
          </a:p>
        </p:txBody>
      </p:sp>
      <p:sp>
        <p:nvSpPr>
          <p:cNvPr id="27" name="テキスト ボックス 26"/>
          <p:cNvSpPr txBox="1"/>
          <p:nvPr/>
        </p:nvSpPr>
        <p:spPr>
          <a:xfrm>
            <a:off x="5724128" y="4089846"/>
            <a:ext cx="2016224" cy="923330"/>
          </a:xfrm>
          <a:prstGeom prst="rect">
            <a:avLst/>
          </a:prstGeom>
          <a:noFill/>
        </p:spPr>
        <p:txBody>
          <a:bodyPr wrap="square" rtlCol="0">
            <a:spAutoFit/>
          </a:bodyPr>
          <a:lstStyle/>
          <a:p>
            <a:r>
              <a:rPr lang="ja-JP" altLang="en-US" dirty="0"/>
              <a:t>検証者</a:t>
            </a:r>
            <a:r>
              <a:rPr lang="en-US" altLang="ja-JP" dirty="0" smtClean="0"/>
              <a:t> (Arthur)</a:t>
            </a:r>
          </a:p>
          <a:p>
            <a:r>
              <a:rPr lang="ja-JP" altLang="en-US" dirty="0"/>
              <a:t>多項式時間乱択アルゴリズム</a:t>
            </a:r>
            <a:endParaRPr kumimoji="1" lang="ja-JP" altLang="en-US" dirty="0"/>
          </a:p>
        </p:txBody>
      </p:sp>
      <mc:AlternateContent xmlns:mc="http://schemas.openxmlformats.org/markup-compatibility/2006" xmlns:a14="http://schemas.microsoft.com/office/drawing/2010/main">
        <mc:Choice Requires="a14">
          <p:sp>
            <p:nvSpPr>
              <p:cNvPr id="30" name="テキスト ボックス 29"/>
              <p:cNvSpPr txBox="1"/>
              <p:nvPr/>
            </p:nvSpPr>
            <p:spPr>
              <a:xfrm>
                <a:off x="7380312" y="3441774"/>
                <a:ext cx="1152128" cy="639983"/>
              </a:xfrm>
              <a:prstGeom prst="rect">
                <a:avLst/>
              </a:prstGeom>
              <a:noFill/>
            </p:spPr>
            <p:txBody>
              <a:bodyPr wrap="square" rtlCol="0">
                <a:spAutoFit/>
              </a:bodyPr>
              <a:lstStyle/>
              <a:p>
                <a14:m>
                  <m:oMath xmlns:m="http://schemas.openxmlformats.org/officeDocument/2006/math">
                    <m:r>
                      <a:rPr lang="en-US" altLang="ja-JP" b="0" i="1" dirty="0" smtClean="0">
                        <a:latin typeface="Cambria Math"/>
                      </a:rPr>
                      <m:t>𝐴</m:t>
                    </m:r>
                    <m:d>
                      <m:dPr>
                        <m:ctrlPr>
                          <a:rPr lang="en-US" altLang="ja-JP" b="0" i="1" dirty="0" smtClean="0">
                            <a:latin typeface="Cambria Math"/>
                          </a:rPr>
                        </m:ctrlPr>
                      </m:dPr>
                      <m:e>
                        <m:r>
                          <a:rPr lang="en-US" altLang="ja-JP" i="1" dirty="0" smtClean="0">
                            <a:latin typeface="Cambria Math"/>
                          </a:rPr>
                          <m:t>𝑥</m:t>
                        </m:r>
                      </m:e>
                    </m:d>
                    <m:r>
                      <a:rPr lang="en-US" altLang="ja-JP" b="0" i="1" dirty="0" smtClean="0">
                        <a:latin typeface="Cambria Math"/>
                      </a:rPr>
                      <m:t>=</m:t>
                    </m:r>
                    <m:r>
                      <a:rPr lang="en-US" altLang="ja-JP" b="0" i="1" dirty="0" smtClean="0">
                        <a:latin typeface="Cambria Math"/>
                      </a:rPr>
                      <m:t>𝑦𝑒𝑠</m:t>
                    </m:r>
                    <m:r>
                      <a:rPr lang="en-US" altLang="ja-JP" b="0" i="1" dirty="0" smtClean="0">
                        <a:latin typeface="Cambria Math"/>
                      </a:rPr>
                      <m:t>/</m:t>
                    </m:r>
                    <m:r>
                      <a:rPr lang="en-US" altLang="ja-JP" b="0" i="1" dirty="0" smtClean="0">
                        <a:latin typeface="Cambria Math"/>
                      </a:rPr>
                      <m:t>𝑛𝑜</m:t>
                    </m:r>
                  </m:oMath>
                </a14:m>
                <a:r>
                  <a:rPr lang="en-US" altLang="ja-JP" dirty="0" smtClean="0"/>
                  <a:t> </a:t>
                </a:r>
                <a14:m>
                  <m:oMath xmlns:m="http://schemas.openxmlformats.org/officeDocument/2006/math">
                    <m:r>
                      <a:rPr lang="en-US" altLang="ja-JP" b="0" i="1" smtClean="0">
                        <a:latin typeface="Cambria Math"/>
                        <a:ea typeface="Cambria Math"/>
                      </a:rPr>
                      <m:t> ?</m:t>
                    </m:r>
                  </m:oMath>
                </a14:m>
                <a:endParaRPr kumimoji="1" lang="ja-JP" altLang="en-US" dirty="0"/>
              </a:p>
            </p:txBody>
          </p:sp>
        </mc:Choice>
        <mc:Fallback xmlns="">
          <p:sp>
            <p:nvSpPr>
              <p:cNvPr id="30" name="テキスト ボックス 29"/>
              <p:cNvSpPr txBox="1">
                <a:spLocks noRot="1" noChangeAspect="1" noMove="1" noResize="1" noEditPoints="1" noAdjustHandles="1" noChangeArrowheads="1" noChangeShapeType="1" noTextEdit="1"/>
              </p:cNvSpPr>
              <p:nvPr/>
            </p:nvSpPr>
            <p:spPr>
              <a:xfrm>
                <a:off x="7380312" y="3441774"/>
                <a:ext cx="1152128" cy="639983"/>
              </a:xfrm>
              <a:prstGeom prst="rect">
                <a:avLst/>
              </a:prstGeom>
              <a:blipFill rotWithShape="1">
                <a:blip r:embed="rId4"/>
                <a:stretch>
                  <a:fillRect b="-6667"/>
                </a:stretch>
              </a:blipFill>
            </p:spPr>
            <p:txBody>
              <a:bodyPr/>
              <a:lstStyle/>
              <a:p>
                <a:r>
                  <a:rPr lang="ja-JP" altLang="en-US">
                    <a:noFill/>
                  </a:rPr>
                  <a:t> </a:t>
                </a:r>
              </a:p>
            </p:txBody>
          </p:sp>
        </mc:Fallback>
      </mc:AlternateContent>
      <p:sp>
        <p:nvSpPr>
          <p:cNvPr id="31" name="テキスト ボックス 30"/>
          <p:cNvSpPr txBox="1"/>
          <p:nvPr/>
        </p:nvSpPr>
        <p:spPr>
          <a:xfrm>
            <a:off x="3203848" y="3801814"/>
            <a:ext cx="1584176" cy="400110"/>
          </a:xfrm>
          <a:prstGeom prst="rect">
            <a:avLst/>
          </a:prstGeom>
          <a:noFill/>
        </p:spPr>
        <p:txBody>
          <a:bodyPr wrap="square" rtlCol="0">
            <a:spAutoFit/>
          </a:bodyPr>
          <a:lstStyle/>
          <a:p>
            <a:r>
              <a:rPr lang="en-US" altLang="ja-JP" sz="2000" dirty="0" smtClean="0"/>
              <a:t>k</a:t>
            </a:r>
            <a:r>
              <a:rPr lang="ja-JP" altLang="en-US" sz="2000" dirty="0" smtClean="0"/>
              <a:t>回の通信</a:t>
            </a:r>
            <a:r>
              <a:rPr kumimoji="1" lang="en-US" altLang="ja-JP" sz="2000" dirty="0" smtClean="0"/>
              <a:t> </a:t>
            </a:r>
            <a:endParaRPr kumimoji="1" lang="ja-JP" altLang="en-US" sz="2000" dirty="0" smtClean="0"/>
          </a:p>
        </p:txBody>
      </p:sp>
      <p:sp>
        <p:nvSpPr>
          <p:cNvPr id="32" name="左右矢印 31"/>
          <p:cNvSpPr/>
          <p:nvPr/>
        </p:nvSpPr>
        <p:spPr>
          <a:xfrm>
            <a:off x="2051720" y="3441774"/>
            <a:ext cx="3456384" cy="37989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0663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left)">
                                      <p:cBhvr>
                                        <p:cTn id="19" dur="500"/>
                                        <p:tgtEl>
                                          <p:spTgt spid="24"/>
                                        </p:tgtEl>
                                      </p:cBhvr>
                                    </p:animEffect>
                                  </p:childTnLst>
                                </p:cTn>
                              </p:par>
                              <p:par>
                                <p:cTn id="20" presetID="22" presetClass="entr" presetSubtype="8"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left)">
                                      <p:cBhvr>
                                        <p:cTn id="22" dur="500"/>
                                        <p:tgtEl>
                                          <p:spTgt spid="25"/>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left)">
                                      <p:cBhvr>
                                        <p:cTn id="25" dur="500"/>
                                        <p:tgtEl>
                                          <p:spTgt spid="26"/>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wipe(left)">
                                      <p:cBhvr>
                                        <p:cTn id="28" dur="500"/>
                                        <p:tgtEl>
                                          <p:spTgt spid="27"/>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left)">
                                      <p:cBhvr>
                                        <p:cTn id="31" dur="500"/>
                                        <p:tgtEl>
                                          <p:spTgt spid="30"/>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wipe(left)">
                                      <p:cBhvr>
                                        <p:cTn id="34" dur="500"/>
                                        <p:tgtEl>
                                          <p:spTgt spid="31"/>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ipe(left)">
                                      <p:cBhvr>
                                        <p:cTn id="37" dur="500"/>
                                        <p:tgtEl>
                                          <p:spTgt spid="3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wipe(left)">
                                      <p:cBhvr>
                                        <p:cTn id="42" dur="500"/>
                                        <p:tgtEl>
                                          <p:spTgt spid="3">
                                            <p:txEl>
                                              <p:pRg st="9" end="9"/>
                                            </p:txEl>
                                          </p:spTgt>
                                        </p:tgtEl>
                                      </p:cBhvr>
                                    </p:animEffect>
                                  </p:childTnLst>
                                </p:cTn>
                              </p:par>
                              <p:par>
                                <p:cTn id="43" presetID="22" presetClass="entr" presetSubtype="8" fill="hold"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wipe(left)">
                                      <p:cBhvr>
                                        <p:cTn id="45" dur="500"/>
                                        <p:tgtEl>
                                          <p:spTgt spid="3">
                                            <p:txEl>
                                              <p:pRg st="10" end="10"/>
                                            </p:txEl>
                                          </p:spTgt>
                                        </p:tgtEl>
                                      </p:cBhvr>
                                    </p:animEffect>
                                  </p:childTnLst>
                                </p:cTn>
                              </p:par>
                              <p:par>
                                <p:cTn id="46" presetID="22" presetClass="entr" presetSubtype="8" fill="hold" nodeType="with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wipe(left)">
                                      <p:cBhvr>
                                        <p:cTn id="4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30" grpId="0"/>
      <p:bldP spid="31" grpId="0"/>
      <p:bldP spid="3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normAutofit/>
          </a:bodyPr>
          <a:lstStyle/>
          <a:p>
            <a:r>
              <a:rPr lang="en-US" altLang="ja-JP" sz="3600" dirty="0" smtClean="0">
                <a:solidFill>
                  <a:srgbClr val="0070C0"/>
                </a:solidFill>
              </a:rPr>
              <a:t>IP vs. QIP</a:t>
            </a:r>
            <a:endParaRPr kumimoji="1" lang="ja-JP" altLang="en-US" sz="3600"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395536" y="1268761"/>
                <a:ext cx="8291264" cy="5256584"/>
              </a:xfrm>
            </p:spPr>
            <p:txBody>
              <a:bodyPr>
                <a:normAutofit/>
              </a:bodyPr>
              <a:lstStyle/>
              <a:p>
                <a:r>
                  <a:rPr kumimoji="1" lang="en-US" altLang="ja-JP" sz="2800" dirty="0" smtClean="0"/>
                  <a:t>IP=PSPACE </a:t>
                </a:r>
                <a:r>
                  <a:rPr kumimoji="1" lang="en-US" altLang="ja-JP" sz="2000" dirty="0" smtClean="0"/>
                  <a:t>[Shamir90]</a:t>
                </a:r>
              </a:p>
              <a:p>
                <a:r>
                  <a:rPr lang="en-US" altLang="ja-JP" sz="2800" dirty="0" smtClean="0"/>
                  <a:t>IP=IP</a:t>
                </a:r>
                <a:r>
                  <a:rPr lang="en-US" altLang="ja-JP" sz="2800" baseline="-25000" dirty="0" smtClean="0"/>
                  <a:t>1</a:t>
                </a:r>
                <a:r>
                  <a:rPr lang="en-US" altLang="ja-JP" sz="2800" dirty="0" smtClean="0"/>
                  <a:t> </a:t>
                </a:r>
                <a:r>
                  <a:rPr lang="en-US" altLang="ja-JP" sz="2000" dirty="0" smtClean="0"/>
                  <a:t>[Furer-Goldreich-Mansour-Sipser-Zachos89]</a:t>
                </a:r>
              </a:p>
              <a:p>
                <a:r>
                  <a:rPr kumimoji="1" lang="en-US" altLang="ja-JP" sz="2800" dirty="0" smtClean="0"/>
                  <a:t>IP(</a:t>
                </a:r>
                <a:r>
                  <a:rPr kumimoji="1" lang="en-US" altLang="ja-JP" sz="2800" dirty="0" err="1" smtClean="0"/>
                  <a:t>const</a:t>
                </a:r>
                <a:r>
                  <a:rPr lang="en-US" altLang="ja-JP" sz="2800" dirty="0"/>
                  <a:t>)</a:t>
                </a:r>
                <a:r>
                  <a:rPr kumimoji="1" lang="en-US" altLang="ja-JP" sz="2800" dirty="0" smtClean="0"/>
                  <a:t>=AM </a:t>
                </a:r>
                <a:r>
                  <a:rPr kumimoji="1" lang="en-US" altLang="ja-JP" sz="2000" dirty="0" smtClean="0"/>
                  <a:t>[Goldwasser-Sipser86, Babai-Moran88]</a:t>
                </a:r>
              </a:p>
              <a:p>
                <a:pPr lvl="1"/>
                <a:r>
                  <a:rPr lang="en-US" altLang="ja-JP" sz="2000" dirty="0" smtClean="0"/>
                  <a:t>AM</a:t>
                </a:r>
                <a:r>
                  <a:rPr lang="ja-JP" altLang="en-US" sz="2000" dirty="0" smtClean="0"/>
                  <a:t>は</a:t>
                </a:r>
                <a:r>
                  <a:rPr lang="en-US" altLang="ja-JP" sz="2000" dirty="0" smtClean="0"/>
                  <a:t>PH</a:t>
                </a:r>
                <a:r>
                  <a:rPr lang="ja-JP" altLang="en-US" sz="2000" dirty="0" smtClean="0"/>
                  <a:t>（実際にはＰＨの第</a:t>
                </a:r>
                <a:r>
                  <a:rPr lang="en-US" altLang="ja-JP" sz="2000" dirty="0" smtClean="0"/>
                  <a:t>2</a:t>
                </a:r>
                <a:r>
                  <a:rPr lang="ja-JP" altLang="en-US" sz="2000" dirty="0" smtClean="0"/>
                  <a:t>階層</a:t>
                </a:r>
                <a14:m>
                  <m:oMath xmlns:m="http://schemas.openxmlformats.org/officeDocument/2006/math">
                    <m:sSub>
                      <m:sSubPr>
                        <m:ctrlPr>
                          <a:rPr lang="en-US" altLang="ja-JP" sz="2000" i="1" smtClean="0">
                            <a:latin typeface="Cambria Math"/>
                          </a:rPr>
                        </m:ctrlPr>
                      </m:sSubPr>
                      <m:e>
                        <m:r>
                          <m:rPr>
                            <m:sty m:val="p"/>
                          </m:rPr>
                          <a:rPr lang="el-GR" altLang="ja-JP" sz="2000" i="1" smtClean="0">
                            <a:latin typeface="Cambria Math"/>
                            <a:ea typeface="Cambria Math"/>
                          </a:rPr>
                          <m:t>Π</m:t>
                        </m:r>
                      </m:e>
                      <m:sub>
                        <m:r>
                          <a:rPr lang="en-US" altLang="ja-JP" sz="2000" b="0" i="1" smtClean="0">
                            <a:latin typeface="Cambria Math"/>
                          </a:rPr>
                          <m:t>2</m:t>
                        </m:r>
                      </m:sub>
                    </m:sSub>
                    <m:r>
                      <a:rPr lang="en-US" altLang="ja-JP" sz="2000" b="0" i="1" baseline="50000" smtClean="0">
                        <a:latin typeface="Cambria Math"/>
                      </a:rPr>
                      <m:t>𝑝</m:t>
                    </m:r>
                  </m:oMath>
                </a14:m>
                <a:r>
                  <a:rPr lang="ja-JP" altLang="en-US" sz="2000" dirty="0" smtClean="0"/>
                  <a:t>）に含まれるので，定数回の通信では</a:t>
                </a:r>
                <a:r>
                  <a:rPr lang="en-US" altLang="ja-JP" sz="2000" dirty="0" smtClean="0"/>
                  <a:t>IP</a:t>
                </a:r>
                <a:r>
                  <a:rPr lang="ja-JP" altLang="en-US" sz="2000" dirty="0" smtClean="0"/>
                  <a:t>の全能力を発揮できなそう</a:t>
                </a:r>
                <a:endParaRPr lang="en-US" altLang="ja-JP" sz="2000" dirty="0" smtClean="0"/>
              </a:p>
              <a:p>
                <a:pPr marL="0" indent="0">
                  <a:buNone/>
                </a:pPr>
                <a:r>
                  <a:rPr kumimoji="1" lang="ja-JP" altLang="en-US" sz="2400" dirty="0" smtClean="0"/>
                  <a:t>一方，量子では・・・</a:t>
                </a:r>
                <a:endParaRPr kumimoji="1" lang="en-US" altLang="ja-JP" sz="2400" dirty="0" smtClean="0"/>
              </a:p>
              <a:p>
                <a:r>
                  <a:rPr lang="en-US" altLang="ja-JP" sz="2800" dirty="0" smtClean="0">
                    <a:solidFill>
                      <a:srgbClr val="FF0000"/>
                    </a:solidFill>
                  </a:rPr>
                  <a:t>QIP=PSPACE</a:t>
                </a:r>
                <a:r>
                  <a:rPr lang="en-US" altLang="ja-JP" sz="2800" dirty="0" smtClean="0"/>
                  <a:t> </a:t>
                </a:r>
                <a:r>
                  <a:rPr lang="en-US" altLang="ja-JP" sz="2000" dirty="0" smtClean="0"/>
                  <a:t>[Jain-Ji-Upadhyay-Watrous11]</a:t>
                </a:r>
              </a:p>
              <a:p>
                <a:r>
                  <a:rPr kumimoji="1" lang="en-US" altLang="ja-JP" sz="2800" dirty="0" smtClean="0"/>
                  <a:t>QIP=QIP</a:t>
                </a:r>
                <a:r>
                  <a:rPr kumimoji="1" lang="en-US" altLang="ja-JP" sz="2800" baseline="-25000" dirty="0" smtClean="0"/>
                  <a:t>1</a:t>
                </a:r>
                <a:r>
                  <a:rPr kumimoji="1" lang="en-US" altLang="ja-JP" sz="2800" dirty="0" smtClean="0"/>
                  <a:t> </a:t>
                </a:r>
                <a:r>
                  <a:rPr kumimoji="1" lang="en-US" altLang="ja-JP" sz="2000" dirty="0" smtClean="0"/>
                  <a:t>[Kitaev-Watrous00]</a:t>
                </a:r>
              </a:p>
              <a:p>
                <a:r>
                  <a:rPr lang="en-US" altLang="ja-JP" sz="2800" dirty="0" smtClean="0">
                    <a:solidFill>
                      <a:srgbClr val="FF0000"/>
                    </a:solidFill>
                  </a:rPr>
                  <a:t>QIP=QIP</a:t>
                </a:r>
                <a:r>
                  <a:rPr lang="en-US" altLang="ja-JP" sz="2800" baseline="-25000" dirty="0" smtClean="0">
                    <a:solidFill>
                      <a:srgbClr val="FF0000"/>
                    </a:solidFill>
                  </a:rPr>
                  <a:t>1</a:t>
                </a:r>
                <a:r>
                  <a:rPr lang="en-US" altLang="ja-JP" sz="2800" dirty="0" smtClean="0">
                    <a:solidFill>
                      <a:srgbClr val="FF0000"/>
                    </a:solidFill>
                  </a:rPr>
                  <a:t>(3</a:t>
                </a:r>
                <a:r>
                  <a:rPr lang="en-US" altLang="ja-JP" sz="2800" dirty="0">
                    <a:solidFill>
                      <a:srgbClr val="FF0000"/>
                    </a:solidFill>
                  </a:rPr>
                  <a:t>)</a:t>
                </a:r>
                <a:r>
                  <a:rPr lang="en-US" altLang="ja-JP" sz="2800" dirty="0" smtClean="0"/>
                  <a:t> </a:t>
                </a:r>
                <a:r>
                  <a:rPr lang="en-US" altLang="ja-JP" sz="2000" dirty="0" smtClean="0"/>
                  <a:t>[Kitaev-Watrous00]</a:t>
                </a:r>
              </a:p>
              <a:p>
                <a:pPr lvl="1"/>
                <a:r>
                  <a:rPr lang="ja-JP" altLang="en-US" sz="2000" dirty="0"/>
                  <a:t>量子の</a:t>
                </a:r>
                <a:r>
                  <a:rPr lang="ja-JP" altLang="en-US" sz="2000" dirty="0" smtClean="0"/>
                  <a:t>場合</a:t>
                </a:r>
                <a:r>
                  <a:rPr lang="ja-JP" altLang="en-US" sz="2000" dirty="0"/>
                  <a:t>わずか３回の通信</a:t>
                </a:r>
                <a:r>
                  <a:rPr lang="ja-JP" altLang="en-US" sz="2000" dirty="0" smtClean="0"/>
                  <a:t>で</a:t>
                </a:r>
                <a:r>
                  <a:rPr lang="en-US" altLang="ja-JP" sz="2000" dirty="0" smtClean="0"/>
                  <a:t>QIP</a:t>
                </a:r>
                <a:r>
                  <a:rPr lang="ja-JP" altLang="en-US" sz="2000" dirty="0" smtClean="0"/>
                  <a:t>の全能力が発揮できる！（ＱＩＰの並列化）</a:t>
                </a:r>
                <a:endParaRPr lang="en-US" altLang="ja-JP" sz="2000" dirty="0" smtClean="0"/>
              </a:p>
              <a:p>
                <a:pPr lvl="1"/>
                <a:endParaRPr kumimoji="1" lang="en-US" altLang="ja-JP" sz="2400" dirty="0" smtClean="0"/>
              </a:p>
              <a:p>
                <a:pPr marL="0" indent="0">
                  <a:buNone/>
                </a:pPr>
                <a:endParaRPr kumimoji="1" lang="ja-JP" altLang="en-US" sz="2400"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395536" y="1268761"/>
                <a:ext cx="8291264" cy="5256584"/>
              </a:xfrm>
              <a:blipFill rotWithShape="1">
                <a:blip r:embed="rId3"/>
                <a:stretch>
                  <a:fillRect l="-1324" t="-1044" r="-662"/>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792897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left)">
                                      <p:cBhvr>
                                        <p:cTn id="7" dur="500"/>
                                        <p:tgtEl>
                                          <p:spTgt spid="3">
                                            <p:txEl>
                                              <p:pRg st="4" end="4"/>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wipe(left)">
                                      <p:cBhvr>
                                        <p:cTn id="10" dur="500"/>
                                        <p:tgtEl>
                                          <p:spTgt spid="3">
                                            <p:txEl>
                                              <p:pRg st="5" end="5"/>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wipe(left)">
                                      <p:cBhvr>
                                        <p:cTn id="13" dur="500"/>
                                        <p:tgtEl>
                                          <p:spTgt spid="3">
                                            <p:txEl>
                                              <p:pRg st="6" end="6"/>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wipe(left)">
                                      <p:cBhvr>
                                        <p:cTn id="16" dur="500"/>
                                        <p:tgtEl>
                                          <p:spTgt spid="3">
                                            <p:txEl>
                                              <p:pRg st="7" end="7"/>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wipe(left)">
                                      <p:cBhvr>
                                        <p:cTn id="1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44824"/>
            <a:ext cx="7772400" cy="1470025"/>
          </a:xfrm>
        </p:spPr>
        <p:txBody>
          <a:bodyPr>
            <a:normAutofit/>
          </a:bodyPr>
          <a:lstStyle/>
          <a:p>
            <a:r>
              <a:rPr lang="ja-JP" altLang="en-US" sz="3600" dirty="0">
                <a:solidFill>
                  <a:srgbClr val="0070C0"/>
                </a:solidFill>
              </a:rPr>
              <a:t>誤りの</a:t>
            </a:r>
            <a:r>
              <a:rPr lang="ja-JP" altLang="en-US" sz="3600" dirty="0" smtClean="0">
                <a:solidFill>
                  <a:srgbClr val="0070C0"/>
                </a:solidFill>
              </a:rPr>
              <a:t>ない完全性を備えた</a:t>
            </a:r>
            <a:r>
              <a:rPr lang="en-US" altLang="ja-JP" sz="3600" dirty="0" smtClean="0">
                <a:solidFill>
                  <a:srgbClr val="0070C0"/>
                </a:solidFill>
              </a:rPr>
              <a:t/>
            </a:r>
            <a:br>
              <a:rPr lang="en-US" altLang="ja-JP" sz="3600" dirty="0" smtClean="0">
                <a:solidFill>
                  <a:srgbClr val="0070C0"/>
                </a:solidFill>
              </a:rPr>
            </a:br>
            <a:r>
              <a:rPr lang="ja-JP" altLang="en-US" sz="3600" dirty="0" smtClean="0">
                <a:solidFill>
                  <a:srgbClr val="0070C0"/>
                </a:solidFill>
              </a:rPr>
              <a:t>量子対話型証明系の構成法</a:t>
            </a:r>
            <a:endParaRPr kumimoji="1" lang="ja-JP" altLang="en-US" dirty="0"/>
          </a:p>
        </p:txBody>
      </p:sp>
      <p:sp>
        <p:nvSpPr>
          <p:cNvPr id="3" name="サブタイトル 2"/>
          <p:cNvSpPr>
            <a:spLocks noGrp="1"/>
          </p:cNvSpPr>
          <p:nvPr>
            <p:ph type="subTitle" idx="1"/>
          </p:nvPr>
        </p:nvSpPr>
        <p:spPr>
          <a:xfrm>
            <a:off x="1187624" y="3886200"/>
            <a:ext cx="6840760" cy="2783160"/>
          </a:xfrm>
        </p:spPr>
        <p:txBody>
          <a:bodyPr>
            <a:normAutofit/>
          </a:bodyPr>
          <a:lstStyle/>
          <a:p>
            <a:pPr lvl="0"/>
            <a:r>
              <a:rPr lang="ja-JP" altLang="en-US" sz="2400" dirty="0">
                <a:solidFill>
                  <a:srgbClr val="002060"/>
                </a:solidFill>
              </a:rPr>
              <a:t>小林弘</a:t>
            </a:r>
            <a:r>
              <a:rPr lang="ja-JP" altLang="en-US" sz="2400" dirty="0" smtClean="0">
                <a:solidFill>
                  <a:srgbClr val="002060"/>
                </a:solidFill>
              </a:rPr>
              <a:t>忠（国立情報学研究所）</a:t>
            </a:r>
            <a:endParaRPr lang="en-US" altLang="ja-JP" sz="2400" dirty="0">
              <a:solidFill>
                <a:srgbClr val="002060"/>
              </a:solidFill>
            </a:endParaRPr>
          </a:p>
          <a:p>
            <a:pPr lvl="0"/>
            <a:r>
              <a:rPr lang="en-US" altLang="ja-JP" sz="2400" dirty="0">
                <a:solidFill>
                  <a:srgbClr val="002060"/>
                </a:solidFill>
              </a:rPr>
              <a:t>Francois Le </a:t>
            </a:r>
            <a:r>
              <a:rPr lang="en-US" altLang="ja-JP" sz="2400" dirty="0" smtClean="0">
                <a:solidFill>
                  <a:srgbClr val="002060"/>
                </a:solidFill>
              </a:rPr>
              <a:t>Gall</a:t>
            </a:r>
            <a:r>
              <a:rPr lang="ja-JP" altLang="en-US" sz="2400" dirty="0" smtClean="0">
                <a:solidFill>
                  <a:srgbClr val="002060"/>
                </a:solidFill>
              </a:rPr>
              <a:t>（東京大学）</a:t>
            </a:r>
            <a:endParaRPr lang="en-US" altLang="ja-JP" sz="2400" dirty="0">
              <a:solidFill>
                <a:srgbClr val="002060"/>
              </a:solidFill>
            </a:endParaRPr>
          </a:p>
          <a:p>
            <a:pPr lvl="0"/>
            <a:r>
              <a:rPr lang="ja-JP" altLang="en-US" sz="2400" dirty="0">
                <a:solidFill>
                  <a:srgbClr val="002060"/>
                </a:solidFill>
              </a:rPr>
              <a:t>西村治</a:t>
            </a:r>
            <a:r>
              <a:rPr lang="ja-JP" altLang="en-US" sz="2400" dirty="0" smtClean="0">
                <a:solidFill>
                  <a:srgbClr val="002060"/>
                </a:solidFill>
              </a:rPr>
              <a:t>道（名古屋大学）</a:t>
            </a:r>
            <a:endParaRPr lang="en-US" altLang="ja-JP" sz="2400" dirty="0">
              <a:solidFill>
                <a:srgbClr val="002060"/>
              </a:solidFill>
            </a:endParaRPr>
          </a:p>
          <a:p>
            <a:pPr lvl="0"/>
            <a:endParaRPr lang="en-US" altLang="ja-JP" sz="2400" dirty="0">
              <a:solidFill>
                <a:srgbClr val="002060"/>
              </a:solidFill>
            </a:endParaRPr>
          </a:p>
          <a:p>
            <a:pPr lvl="0"/>
            <a:r>
              <a:rPr lang="en-US" altLang="ja-JP" sz="2400" dirty="0" smtClean="0">
                <a:solidFill>
                  <a:srgbClr val="002060"/>
                </a:solidFill>
              </a:rPr>
              <a:t>2013</a:t>
            </a:r>
            <a:r>
              <a:rPr lang="ja-JP" altLang="en-US" sz="2400" dirty="0" smtClean="0">
                <a:solidFill>
                  <a:srgbClr val="002060"/>
                </a:solidFill>
              </a:rPr>
              <a:t>年</a:t>
            </a:r>
            <a:r>
              <a:rPr lang="en-US" altLang="ja-JP" sz="2400" dirty="0" smtClean="0">
                <a:solidFill>
                  <a:srgbClr val="002060"/>
                </a:solidFill>
              </a:rPr>
              <a:t>6</a:t>
            </a:r>
            <a:r>
              <a:rPr lang="ja-JP" altLang="en-US" sz="2400" dirty="0" smtClean="0">
                <a:solidFill>
                  <a:srgbClr val="002060"/>
                </a:solidFill>
              </a:rPr>
              <a:t>月</a:t>
            </a:r>
            <a:r>
              <a:rPr lang="en-US" altLang="ja-JP" sz="2400" dirty="0" smtClean="0">
                <a:solidFill>
                  <a:srgbClr val="002060"/>
                </a:solidFill>
              </a:rPr>
              <a:t>24</a:t>
            </a:r>
            <a:r>
              <a:rPr lang="ja-JP" altLang="en-US" sz="2400" dirty="0" smtClean="0">
                <a:solidFill>
                  <a:srgbClr val="002060"/>
                </a:solidFill>
              </a:rPr>
              <a:t>日</a:t>
            </a:r>
            <a:endParaRPr lang="en-US" altLang="ja-JP" sz="2400" dirty="0">
              <a:solidFill>
                <a:srgbClr val="002060"/>
              </a:solidFill>
            </a:endParaRPr>
          </a:p>
          <a:p>
            <a:pPr lvl="0"/>
            <a:r>
              <a:rPr lang="ja-JP" altLang="en-US" sz="2400" dirty="0">
                <a:solidFill>
                  <a:srgbClr val="002060"/>
                </a:solidFill>
              </a:rPr>
              <a:t>コンプ研</a:t>
            </a:r>
            <a:r>
              <a:rPr lang="en-US" altLang="ja-JP" sz="2400" dirty="0" smtClean="0">
                <a:solidFill>
                  <a:srgbClr val="002060"/>
                </a:solidFill>
              </a:rPr>
              <a:t>@</a:t>
            </a:r>
            <a:r>
              <a:rPr lang="ja-JP" altLang="en-US" sz="2400" dirty="0" smtClean="0">
                <a:solidFill>
                  <a:srgbClr val="002060"/>
                </a:solidFill>
              </a:rPr>
              <a:t>奈良女子大</a:t>
            </a:r>
            <a:endParaRPr lang="ja-JP" altLang="en-US" sz="2400" dirty="0">
              <a:solidFill>
                <a:srgbClr val="002060"/>
              </a:solidFill>
            </a:endParaRPr>
          </a:p>
          <a:p>
            <a:endParaRPr kumimoji="1" lang="ja-JP" altLang="en-US" dirty="0"/>
          </a:p>
        </p:txBody>
      </p:sp>
    </p:spTree>
    <p:extLst>
      <p:ext uri="{BB962C8B-B14F-4D97-AF65-F5344CB8AC3E}">
        <p14:creationId xmlns:p14="http://schemas.microsoft.com/office/powerpoint/2010/main" val="34267045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0070C0"/>
                </a:solidFill>
              </a:rPr>
              <a:t>計算量クラス間の包含関係</a:t>
            </a:r>
            <a:endParaRPr kumimoji="1" lang="ja-JP" altLang="en-US" sz="3600" dirty="0">
              <a:solidFill>
                <a:srgbClr val="0070C0"/>
              </a:solidFill>
            </a:endParaRPr>
          </a:p>
        </p:txBody>
      </p:sp>
      <p:sp>
        <p:nvSpPr>
          <p:cNvPr id="4" name="テキスト ボックス 3"/>
          <p:cNvSpPr txBox="1"/>
          <p:nvPr/>
        </p:nvSpPr>
        <p:spPr>
          <a:xfrm>
            <a:off x="4211960" y="6165304"/>
            <a:ext cx="576064" cy="461665"/>
          </a:xfrm>
          <a:prstGeom prst="rect">
            <a:avLst/>
          </a:prstGeom>
          <a:noFill/>
        </p:spPr>
        <p:txBody>
          <a:bodyPr wrap="square" rtlCol="0">
            <a:spAutoFit/>
          </a:bodyPr>
          <a:lstStyle/>
          <a:p>
            <a:r>
              <a:rPr kumimoji="1" lang="en-US" altLang="ja-JP" sz="2400" dirty="0" smtClean="0"/>
              <a:t>P</a:t>
            </a:r>
            <a:endParaRPr kumimoji="1" lang="ja-JP" altLang="en-US" sz="2400" dirty="0"/>
          </a:p>
        </p:txBody>
      </p:sp>
      <p:sp>
        <p:nvSpPr>
          <p:cNvPr id="5" name="テキスト ボックス 4"/>
          <p:cNvSpPr txBox="1"/>
          <p:nvPr/>
        </p:nvSpPr>
        <p:spPr>
          <a:xfrm>
            <a:off x="5004048" y="4839543"/>
            <a:ext cx="576064" cy="461665"/>
          </a:xfrm>
          <a:prstGeom prst="rect">
            <a:avLst/>
          </a:prstGeom>
          <a:noFill/>
        </p:spPr>
        <p:txBody>
          <a:bodyPr wrap="square" rtlCol="0">
            <a:spAutoFit/>
          </a:bodyPr>
          <a:lstStyle/>
          <a:p>
            <a:r>
              <a:rPr kumimoji="1" lang="en-US" altLang="ja-JP" sz="2400" dirty="0" smtClean="0"/>
              <a:t>NP</a:t>
            </a:r>
            <a:endParaRPr kumimoji="1" lang="ja-JP" altLang="en-US" sz="2400" dirty="0"/>
          </a:p>
        </p:txBody>
      </p:sp>
      <p:sp>
        <p:nvSpPr>
          <p:cNvPr id="6" name="テキスト ボックス 5"/>
          <p:cNvSpPr txBox="1"/>
          <p:nvPr/>
        </p:nvSpPr>
        <p:spPr>
          <a:xfrm>
            <a:off x="3508648" y="5631631"/>
            <a:ext cx="703312" cy="461665"/>
          </a:xfrm>
          <a:prstGeom prst="rect">
            <a:avLst/>
          </a:prstGeom>
          <a:noFill/>
        </p:spPr>
        <p:txBody>
          <a:bodyPr wrap="square" rtlCol="0">
            <a:spAutoFit/>
          </a:bodyPr>
          <a:lstStyle/>
          <a:p>
            <a:r>
              <a:rPr lang="en-US" altLang="ja-JP" sz="2400" dirty="0" smtClean="0"/>
              <a:t>B</a:t>
            </a:r>
            <a:r>
              <a:rPr kumimoji="1" lang="en-US" altLang="ja-JP" sz="2400" dirty="0" smtClean="0"/>
              <a:t>PP</a:t>
            </a:r>
            <a:endParaRPr kumimoji="1" lang="ja-JP" altLang="en-US" sz="2400" dirty="0"/>
          </a:p>
        </p:txBody>
      </p:sp>
      <p:sp>
        <p:nvSpPr>
          <p:cNvPr id="7" name="テキスト ボックス 6"/>
          <p:cNvSpPr txBox="1"/>
          <p:nvPr/>
        </p:nvSpPr>
        <p:spPr>
          <a:xfrm>
            <a:off x="2987824" y="5055567"/>
            <a:ext cx="919336" cy="461665"/>
          </a:xfrm>
          <a:prstGeom prst="rect">
            <a:avLst/>
          </a:prstGeom>
          <a:noFill/>
        </p:spPr>
        <p:txBody>
          <a:bodyPr wrap="square" rtlCol="0">
            <a:spAutoFit/>
          </a:bodyPr>
          <a:lstStyle/>
          <a:p>
            <a:r>
              <a:rPr lang="en-US" altLang="ja-JP" sz="2400" dirty="0" smtClean="0">
                <a:solidFill>
                  <a:srgbClr val="FF0000"/>
                </a:solidFill>
              </a:rPr>
              <a:t>B</a:t>
            </a:r>
            <a:r>
              <a:rPr lang="en-US" altLang="ja-JP" sz="2400" dirty="0">
                <a:solidFill>
                  <a:srgbClr val="FF0000"/>
                </a:solidFill>
              </a:rPr>
              <a:t>Q</a:t>
            </a:r>
            <a:r>
              <a:rPr kumimoji="1" lang="en-US" altLang="ja-JP" sz="2400" dirty="0" smtClean="0">
                <a:solidFill>
                  <a:srgbClr val="FF0000"/>
                </a:solidFill>
              </a:rPr>
              <a:t>P</a:t>
            </a:r>
            <a:endParaRPr kumimoji="1" lang="ja-JP" altLang="en-US" sz="2400" dirty="0">
              <a:solidFill>
                <a:srgbClr val="FF0000"/>
              </a:solidFill>
            </a:endParaRPr>
          </a:p>
        </p:txBody>
      </p:sp>
      <p:sp>
        <p:nvSpPr>
          <p:cNvPr id="8" name="テキスト ボックス 7"/>
          <p:cNvSpPr txBox="1"/>
          <p:nvPr/>
        </p:nvSpPr>
        <p:spPr>
          <a:xfrm>
            <a:off x="4031940" y="3327375"/>
            <a:ext cx="1908212" cy="461665"/>
          </a:xfrm>
          <a:prstGeom prst="rect">
            <a:avLst/>
          </a:prstGeom>
          <a:noFill/>
        </p:spPr>
        <p:txBody>
          <a:bodyPr wrap="square" rtlCol="0">
            <a:spAutoFit/>
          </a:bodyPr>
          <a:lstStyle/>
          <a:p>
            <a:r>
              <a:rPr lang="en-US" altLang="ja-JP" sz="2400" dirty="0" smtClean="0">
                <a:solidFill>
                  <a:srgbClr val="FF0000"/>
                </a:solidFill>
              </a:rPr>
              <a:t>QMA=QIP(1)</a:t>
            </a:r>
            <a:endParaRPr kumimoji="1" lang="ja-JP" altLang="en-US" sz="2400" dirty="0">
              <a:solidFill>
                <a:srgbClr val="FF0000"/>
              </a:solidFill>
            </a:endParaRPr>
          </a:p>
        </p:txBody>
      </p:sp>
      <p:sp>
        <p:nvSpPr>
          <p:cNvPr id="9" name="テキスト ボックス 8"/>
          <p:cNvSpPr txBox="1"/>
          <p:nvPr/>
        </p:nvSpPr>
        <p:spPr>
          <a:xfrm>
            <a:off x="4948808" y="4149080"/>
            <a:ext cx="1459396" cy="461665"/>
          </a:xfrm>
          <a:prstGeom prst="rect">
            <a:avLst/>
          </a:prstGeom>
          <a:noFill/>
        </p:spPr>
        <p:txBody>
          <a:bodyPr wrap="square" rtlCol="0">
            <a:spAutoFit/>
          </a:bodyPr>
          <a:lstStyle/>
          <a:p>
            <a:r>
              <a:rPr lang="en-US" altLang="ja-JP" sz="2400" dirty="0" smtClean="0"/>
              <a:t>MA=IP(1)</a:t>
            </a:r>
            <a:endParaRPr kumimoji="1" lang="ja-JP" altLang="en-US" sz="2400" dirty="0"/>
          </a:p>
        </p:txBody>
      </p:sp>
      <p:sp>
        <p:nvSpPr>
          <p:cNvPr id="10" name="テキスト ボックス 9"/>
          <p:cNvSpPr txBox="1"/>
          <p:nvPr/>
        </p:nvSpPr>
        <p:spPr>
          <a:xfrm>
            <a:off x="3203848" y="2132856"/>
            <a:ext cx="919336" cy="461665"/>
          </a:xfrm>
          <a:prstGeom prst="rect">
            <a:avLst/>
          </a:prstGeom>
          <a:noFill/>
        </p:spPr>
        <p:txBody>
          <a:bodyPr wrap="square" rtlCol="0">
            <a:spAutoFit/>
          </a:bodyPr>
          <a:lstStyle/>
          <a:p>
            <a:r>
              <a:rPr lang="en-US" altLang="ja-JP" sz="2400" dirty="0"/>
              <a:t>P</a:t>
            </a:r>
            <a:r>
              <a:rPr kumimoji="1" lang="en-US" altLang="ja-JP" sz="2400" dirty="0" smtClean="0"/>
              <a:t>P</a:t>
            </a:r>
            <a:endParaRPr kumimoji="1" lang="ja-JP" altLang="en-US" sz="2400" dirty="0"/>
          </a:p>
        </p:txBody>
      </p:sp>
      <p:sp>
        <p:nvSpPr>
          <p:cNvPr id="11" name="テキスト ボックス 10"/>
          <p:cNvSpPr txBox="1"/>
          <p:nvPr/>
        </p:nvSpPr>
        <p:spPr>
          <a:xfrm>
            <a:off x="3805064" y="1340768"/>
            <a:ext cx="3287216" cy="461665"/>
          </a:xfrm>
          <a:prstGeom prst="rect">
            <a:avLst/>
          </a:prstGeom>
          <a:noFill/>
        </p:spPr>
        <p:txBody>
          <a:bodyPr wrap="square" rtlCol="0">
            <a:spAutoFit/>
          </a:bodyPr>
          <a:lstStyle/>
          <a:p>
            <a:r>
              <a:rPr kumimoji="1" lang="en-US" altLang="ja-JP" sz="2400" dirty="0" smtClean="0"/>
              <a:t>PSPACE=IP=</a:t>
            </a:r>
            <a:r>
              <a:rPr kumimoji="1" lang="en-US" altLang="ja-JP" sz="2400" dirty="0" smtClean="0">
                <a:solidFill>
                  <a:srgbClr val="FF0000"/>
                </a:solidFill>
              </a:rPr>
              <a:t>QIP=QIP(3)</a:t>
            </a:r>
            <a:endParaRPr kumimoji="1" lang="ja-JP" altLang="en-US" sz="2400" dirty="0">
              <a:solidFill>
                <a:srgbClr val="FF0000"/>
              </a:solidFill>
            </a:endParaRPr>
          </a:p>
        </p:txBody>
      </p:sp>
      <p:sp>
        <p:nvSpPr>
          <p:cNvPr id="12" name="テキスト ボックス 11"/>
          <p:cNvSpPr txBox="1"/>
          <p:nvPr/>
        </p:nvSpPr>
        <p:spPr>
          <a:xfrm>
            <a:off x="6388968" y="2391271"/>
            <a:ext cx="919336" cy="461665"/>
          </a:xfrm>
          <a:prstGeom prst="rect">
            <a:avLst/>
          </a:prstGeom>
          <a:noFill/>
        </p:spPr>
        <p:txBody>
          <a:bodyPr wrap="square" rtlCol="0">
            <a:spAutoFit/>
          </a:bodyPr>
          <a:lstStyle/>
          <a:p>
            <a:r>
              <a:rPr kumimoji="1" lang="en-US" altLang="ja-JP" sz="2400" dirty="0" smtClean="0"/>
              <a:t>PH</a:t>
            </a:r>
            <a:endParaRPr kumimoji="1" lang="ja-JP" altLang="en-US" sz="2400" dirty="0"/>
          </a:p>
        </p:txBody>
      </p:sp>
      <p:sp>
        <p:nvSpPr>
          <p:cNvPr id="13" name="テキスト ボックス 12"/>
          <p:cNvSpPr txBox="1"/>
          <p:nvPr/>
        </p:nvSpPr>
        <p:spPr>
          <a:xfrm>
            <a:off x="251520" y="4077072"/>
            <a:ext cx="1179748" cy="461665"/>
          </a:xfrm>
          <a:prstGeom prst="rect">
            <a:avLst/>
          </a:prstGeom>
          <a:noFill/>
        </p:spPr>
        <p:txBody>
          <a:bodyPr wrap="square" rtlCol="0">
            <a:spAutoFit/>
          </a:bodyPr>
          <a:lstStyle/>
          <a:p>
            <a:r>
              <a:rPr lang="en-US" altLang="ja-JP" sz="2400" dirty="0" smtClean="0">
                <a:solidFill>
                  <a:schemeClr val="bg1">
                    <a:lumMod val="65000"/>
                  </a:schemeClr>
                </a:solidFill>
              </a:rPr>
              <a:t>AWP</a:t>
            </a:r>
            <a:r>
              <a:rPr kumimoji="1" lang="en-US" altLang="ja-JP" sz="2400" dirty="0" smtClean="0">
                <a:solidFill>
                  <a:schemeClr val="bg1">
                    <a:lumMod val="65000"/>
                  </a:schemeClr>
                </a:solidFill>
              </a:rPr>
              <a:t>P</a:t>
            </a:r>
            <a:endParaRPr kumimoji="1" lang="ja-JP" altLang="en-US" sz="2400" dirty="0">
              <a:solidFill>
                <a:schemeClr val="bg1">
                  <a:lumMod val="65000"/>
                </a:schemeClr>
              </a:solidFill>
            </a:endParaRPr>
          </a:p>
        </p:txBody>
      </p:sp>
      <p:sp>
        <p:nvSpPr>
          <p:cNvPr id="14" name="テキスト ボックス 13"/>
          <p:cNvSpPr txBox="1"/>
          <p:nvPr/>
        </p:nvSpPr>
        <p:spPr>
          <a:xfrm>
            <a:off x="107504" y="2880518"/>
            <a:ext cx="1746680" cy="461665"/>
          </a:xfrm>
          <a:prstGeom prst="rect">
            <a:avLst/>
          </a:prstGeom>
          <a:noFill/>
        </p:spPr>
        <p:txBody>
          <a:bodyPr wrap="square" rtlCol="0">
            <a:spAutoFit/>
          </a:bodyPr>
          <a:lstStyle/>
          <a:p>
            <a:r>
              <a:rPr lang="en-US" altLang="ja-JP" sz="2400" dirty="0" smtClean="0">
                <a:solidFill>
                  <a:schemeClr val="bg1">
                    <a:lumMod val="65000"/>
                  </a:schemeClr>
                </a:solidFill>
              </a:rPr>
              <a:t>SBQP=A</a:t>
            </a:r>
            <a:r>
              <a:rPr lang="en-US" altLang="ja-JP" sz="2400" baseline="-25000" dirty="0" smtClean="0">
                <a:solidFill>
                  <a:schemeClr val="bg1">
                    <a:lumMod val="65000"/>
                  </a:schemeClr>
                </a:solidFill>
              </a:rPr>
              <a:t>0</a:t>
            </a:r>
            <a:r>
              <a:rPr lang="en-US" altLang="ja-JP" sz="2400" dirty="0" smtClean="0">
                <a:solidFill>
                  <a:schemeClr val="bg1">
                    <a:lumMod val="65000"/>
                  </a:schemeClr>
                </a:solidFill>
              </a:rPr>
              <a:t>PP</a:t>
            </a:r>
            <a:endParaRPr kumimoji="1" lang="ja-JP" altLang="en-US" sz="2400" dirty="0">
              <a:solidFill>
                <a:schemeClr val="bg1">
                  <a:lumMod val="65000"/>
                </a:schemeClr>
              </a:solidFill>
            </a:endParaRPr>
          </a:p>
        </p:txBody>
      </p:sp>
      <p:sp>
        <p:nvSpPr>
          <p:cNvPr id="15" name="テキスト ボックス 14"/>
          <p:cNvSpPr txBox="1"/>
          <p:nvPr/>
        </p:nvSpPr>
        <p:spPr>
          <a:xfrm>
            <a:off x="1924472" y="3678123"/>
            <a:ext cx="919336" cy="830997"/>
          </a:xfrm>
          <a:prstGeom prst="rect">
            <a:avLst/>
          </a:prstGeom>
          <a:noFill/>
        </p:spPr>
        <p:txBody>
          <a:bodyPr wrap="square" rtlCol="0">
            <a:spAutoFit/>
          </a:bodyPr>
          <a:lstStyle/>
          <a:p>
            <a:r>
              <a:rPr lang="en-US" altLang="ja-JP" sz="2400" dirty="0" smtClean="0">
                <a:solidFill>
                  <a:srgbClr val="FFCCFF"/>
                </a:solidFill>
              </a:rPr>
              <a:t>NQ</a:t>
            </a:r>
            <a:r>
              <a:rPr kumimoji="1" lang="en-US" altLang="ja-JP" sz="2400" dirty="0" smtClean="0">
                <a:solidFill>
                  <a:srgbClr val="FFCCFF"/>
                </a:solidFill>
              </a:rPr>
              <a:t>P</a:t>
            </a:r>
            <a:r>
              <a:rPr kumimoji="1" lang="en-US" altLang="ja-JP" sz="2400" dirty="0" smtClean="0">
                <a:solidFill>
                  <a:schemeClr val="bg1">
                    <a:lumMod val="65000"/>
                  </a:schemeClr>
                </a:solidFill>
              </a:rPr>
              <a:t>=</a:t>
            </a:r>
            <a:r>
              <a:rPr kumimoji="1" lang="en-US" altLang="ja-JP" sz="2400" dirty="0" err="1" smtClean="0">
                <a:solidFill>
                  <a:schemeClr val="bg1">
                    <a:lumMod val="65000"/>
                  </a:schemeClr>
                </a:solidFill>
              </a:rPr>
              <a:t>coC</a:t>
            </a:r>
            <a:r>
              <a:rPr kumimoji="1" lang="en-US" altLang="ja-JP" sz="2400" baseline="-25000" dirty="0" smtClean="0">
                <a:solidFill>
                  <a:schemeClr val="bg1">
                    <a:lumMod val="65000"/>
                  </a:schemeClr>
                </a:solidFill>
              </a:rPr>
              <a:t>=</a:t>
            </a:r>
            <a:r>
              <a:rPr kumimoji="1" lang="en-US" altLang="ja-JP" sz="2400" dirty="0" smtClean="0">
                <a:solidFill>
                  <a:schemeClr val="bg1">
                    <a:lumMod val="65000"/>
                  </a:schemeClr>
                </a:solidFill>
              </a:rPr>
              <a:t>P</a:t>
            </a:r>
            <a:endParaRPr kumimoji="1" lang="ja-JP" altLang="en-US" sz="2400" dirty="0">
              <a:solidFill>
                <a:schemeClr val="bg1">
                  <a:lumMod val="65000"/>
                </a:schemeClr>
              </a:solidFill>
            </a:endParaRPr>
          </a:p>
        </p:txBody>
      </p:sp>
      <p:cxnSp>
        <p:nvCxnSpPr>
          <p:cNvPr id="17" name="直線矢印コネクタ 16"/>
          <p:cNvCxnSpPr>
            <a:endCxn id="14" idx="2"/>
          </p:cNvCxnSpPr>
          <p:nvPr/>
        </p:nvCxnSpPr>
        <p:spPr>
          <a:xfrm flipV="1">
            <a:off x="702056" y="3342183"/>
            <a:ext cx="278788" cy="720080"/>
          </a:xfrm>
          <a:prstGeom prst="straightConnector1">
            <a:avLst/>
          </a:prstGeom>
          <a:ln w="19050">
            <a:solidFill>
              <a:schemeClr val="bg1">
                <a:lumMod val="8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14" idx="0"/>
          </p:cNvCxnSpPr>
          <p:nvPr/>
        </p:nvCxnSpPr>
        <p:spPr>
          <a:xfrm flipV="1">
            <a:off x="980844" y="2376462"/>
            <a:ext cx="2241492" cy="504056"/>
          </a:xfrm>
          <a:prstGeom prst="straightConnector1">
            <a:avLst/>
          </a:prstGeom>
          <a:ln w="19050">
            <a:solidFill>
              <a:schemeClr val="bg1">
                <a:lumMod val="8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10" idx="0"/>
          </p:cNvCxnSpPr>
          <p:nvPr/>
        </p:nvCxnSpPr>
        <p:spPr>
          <a:xfrm flipV="1">
            <a:off x="3663516" y="1844824"/>
            <a:ext cx="548444" cy="288032"/>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H="1" flipV="1">
            <a:off x="4211960" y="1844824"/>
            <a:ext cx="2177008" cy="546447"/>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H="1" flipV="1">
            <a:off x="3937740" y="6021289"/>
            <a:ext cx="377423" cy="186406"/>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endCxn id="7" idx="2"/>
          </p:cNvCxnSpPr>
          <p:nvPr/>
        </p:nvCxnSpPr>
        <p:spPr>
          <a:xfrm flipH="1" flipV="1">
            <a:off x="3447492" y="5517232"/>
            <a:ext cx="357572" cy="216024"/>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5264460" y="4509120"/>
            <a:ext cx="0" cy="403449"/>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V="1">
            <a:off x="5264460" y="3717032"/>
            <a:ext cx="0" cy="432048"/>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stCxn id="7" idx="1"/>
            <a:endCxn id="13" idx="2"/>
          </p:cNvCxnSpPr>
          <p:nvPr/>
        </p:nvCxnSpPr>
        <p:spPr>
          <a:xfrm flipH="1" flipV="1">
            <a:off x="841394" y="4538737"/>
            <a:ext cx="2146430" cy="747663"/>
          </a:xfrm>
          <a:prstGeom prst="straightConnector1">
            <a:avLst/>
          </a:prstGeom>
          <a:ln w="19050">
            <a:solidFill>
              <a:schemeClr val="bg1">
                <a:lumMod val="8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H="1" flipV="1">
            <a:off x="2771800" y="3933056"/>
            <a:ext cx="2304256" cy="907503"/>
          </a:xfrm>
          <a:prstGeom prst="straightConnector1">
            <a:avLst/>
          </a:prstGeom>
          <a:ln w="19050">
            <a:solidFill>
              <a:schemeClr val="bg1">
                <a:lumMod val="8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H="1" flipV="1">
            <a:off x="1187624" y="3356992"/>
            <a:ext cx="1080120" cy="360040"/>
          </a:xfrm>
          <a:prstGeom prst="straightConnector1">
            <a:avLst/>
          </a:prstGeom>
          <a:ln w="19050">
            <a:solidFill>
              <a:schemeClr val="bg1">
                <a:lumMod val="8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V="1">
            <a:off x="4427984" y="5186810"/>
            <a:ext cx="836476" cy="1020885"/>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stCxn id="8" idx="1"/>
          </p:cNvCxnSpPr>
          <p:nvPr/>
        </p:nvCxnSpPr>
        <p:spPr>
          <a:xfrm flipH="1" flipV="1">
            <a:off x="1619672" y="3144162"/>
            <a:ext cx="2412268" cy="414046"/>
          </a:xfrm>
          <a:prstGeom prst="straightConnector1">
            <a:avLst/>
          </a:prstGeom>
          <a:ln w="19050">
            <a:solidFill>
              <a:schemeClr val="bg1">
                <a:lumMod val="8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V="1">
            <a:off x="6228184" y="2780929"/>
            <a:ext cx="360040" cy="546446"/>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flipV="1">
            <a:off x="3626278" y="3789040"/>
            <a:ext cx="1377770" cy="144016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4957192" y="2535287"/>
            <a:ext cx="1126976" cy="461665"/>
          </a:xfrm>
          <a:prstGeom prst="rect">
            <a:avLst/>
          </a:prstGeom>
          <a:noFill/>
        </p:spPr>
        <p:txBody>
          <a:bodyPr wrap="square" rtlCol="0">
            <a:spAutoFit/>
          </a:bodyPr>
          <a:lstStyle/>
          <a:p>
            <a:r>
              <a:rPr lang="en-US" altLang="ja-JP" sz="2400" dirty="0" smtClean="0">
                <a:solidFill>
                  <a:srgbClr val="FF0000"/>
                </a:solidFill>
              </a:rPr>
              <a:t>QIP(2)</a:t>
            </a:r>
            <a:endParaRPr kumimoji="1" lang="ja-JP" altLang="en-US" sz="2400" dirty="0">
              <a:solidFill>
                <a:srgbClr val="FF0000"/>
              </a:solidFill>
            </a:endParaRPr>
          </a:p>
        </p:txBody>
      </p:sp>
      <p:cxnSp>
        <p:nvCxnSpPr>
          <p:cNvPr id="16" name="直線矢印コネクタ 15"/>
          <p:cNvCxnSpPr/>
          <p:nvPr/>
        </p:nvCxnSpPr>
        <p:spPr>
          <a:xfrm flipV="1">
            <a:off x="5264460" y="2946139"/>
            <a:ext cx="0" cy="396046"/>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4211960" y="1988840"/>
            <a:ext cx="1088504" cy="605681"/>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5812904" y="3255367"/>
            <a:ext cx="1999456" cy="461665"/>
          </a:xfrm>
          <a:prstGeom prst="rect">
            <a:avLst/>
          </a:prstGeom>
          <a:noFill/>
        </p:spPr>
        <p:txBody>
          <a:bodyPr wrap="square" rtlCol="0">
            <a:spAutoFit/>
          </a:bodyPr>
          <a:lstStyle/>
          <a:p>
            <a:r>
              <a:rPr lang="en-US" altLang="ja-JP" sz="2400" dirty="0" smtClean="0"/>
              <a:t>AM=IP(</a:t>
            </a:r>
            <a:r>
              <a:rPr lang="en-US" altLang="ja-JP" sz="2400" dirty="0" err="1" smtClean="0"/>
              <a:t>const</a:t>
            </a:r>
            <a:r>
              <a:rPr lang="en-US" altLang="ja-JP" sz="2400" dirty="0" smtClean="0"/>
              <a:t>)</a:t>
            </a:r>
            <a:endParaRPr kumimoji="1" lang="ja-JP" altLang="en-US" sz="2400" dirty="0"/>
          </a:p>
        </p:txBody>
      </p:sp>
      <p:cxnSp>
        <p:nvCxnSpPr>
          <p:cNvPr id="37" name="直線矢印コネクタ 36"/>
          <p:cNvCxnSpPr/>
          <p:nvPr/>
        </p:nvCxnSpPr>
        <p:spPr>
          <a:xfrm flipV="1">
            <a:off x="5580112" y="3678124"/>
            <a:ext cx="432048" cy="470956"/>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H="1" flipV="1">
            <a:off x="3447492" y="2535286"/>
            <a:ext cx="1628564" cy="821706"/>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flipV="1">
            <a:off x="3923928" y="4509120"/>
            <a:ext cx="1152128" cy="1224136"/>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a:endCxn id="30" idx="2"/>
          </p:cNvCxnSpPr>
          <p:nvPr/>
        </p:nvCxnSpPr>
        <p:spPr>
          <a:xfrm flipH="1" flipV="1">
            <a:off x="5520680" y="2996952"/>
            <a:ext cx="707504" cy="354233"/>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429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0070C0"/>
                </a:solidFill>
              </a:rPr>
              <a:t>結果</a:t>
            </a:r>
            <a:endParaRPr kumimoji="1" lang="ja-JP" altLang="en-US" sz="3600" dirty="0">
              <a:solidFill>
                <a:srgbClr val="0070C0"/>
              </a:solidFill>
            </a:endParaRPr>
          </a:p>
        </p:txBody>
      </p:sp>
      <p:sp>
        <p:nvSpPr>
          <p:cNvPr id="3" name="コンテンツ プレースホルダー 2"/>
          <p:cNvSpPr>
            <a:spLocks noGrp="1"/>
          </p:cNvSpPr>
          <p:nvPr>
            <p:ph idx="1"/>
          </p:nvPr>
        </p:nvSpPr>
        <p:spPr/>
        <p:txBody>
          <a:bodyPr>
            <a:normAutofit/>
          </a:bodyPr>
          <a:lstStyle/>
          <a:p>
            <a:pPr marL="0" indent="0">
              <a:buNone/>
            </a:pPr>
            <a:r>
              <a:rPr lang="en-US" altLang="ja-JP" sz="2800" dirty="0">
                <a:solidFill>
                  <a:srgbClr val="FF0000"/>
                </a:solidFill>
              </a:rPr>
              <a:t>[Th. 1] QMA</a:t>
            </a:r>
            <a:r>
              <a:rPr lang="en-US" altLang="ja-JP" sz="2800" dirty="0">
                <a:solidFill>
                  <a:srgbClr val="FF0000"/>
                </a:solidFill>
                <a:latin typeface="ＭＳ ゴシック"/>
                <a:ea typeface="ＭＳ ゴシック"/>
              </a:rPr>
              <a:t>⊆</a:t>
            </a:r>
            <a:r>
              <a:rPr lang="en-US" altLang="ja-JP" sz="2800" dirty="0">
                <a:solidFill>
                  <a:srgbClr val="FF0000"/>
                </a:solidFill>
              </a:rPr>
              <a:t>QIP</a:t>
            </a:r>
            <a:r>
              <a:rPr lang="en-US" altLang="ja-JP" sz="2800" baseline="-25000" dirty="0">
                <a:solidFill>
                  <a:srgbClr val="FF0000"/>
                </a:solidFill>
              </a:rPr>
              <a:t>1</a:t>
            </a:r>
            <a:r>
              <a:rPr lang="en-US" altLang="ja-JP" sz="2800" dirty="0">
                <a:solidFill>
                  <a:srgbClr val="FF0000"/>
                </a:solidFill>
              </a:rPr>
              <a:t>(2</a:t>
            </a:r>
            <a:r>
              <a:rPr lang="en-US" altLang="ja-JP" sz="2800" dirty="0" smtClean="0">
                <a:solidFill>
                  <a:srgbClr val="FF0000"/>
                </a:solidFill>
              </a:rPr>
              <a:t>)</a:t>
            </a:r>
          </a:p>
          <a:p>
            <a:r>
              <a:rPr lang="en-US" altLang="ja-JP" sz="2400" dirty="0"/>
              <a:t>QMA</a:t>
            </a:r>
            <a:r>
              <a:rPr lang="en-US" altLang="ja-JP" sz="2400" dirty="0">
                <a:latin typeface="ＭＳ ゴシック"/>
                <a:ea typeface="ＭＳ ゴシック"/>
              </a:rPr>
              <a:t>⊆</a:t>
            </a:r>
            <a:r>
              <a:rPr lang="en-US" altLang="ja-JP" sz="2400" dirty="0" smtClean="0"/>
              <a:t>QMA</a:t>
            </a:r>
            <a:r>
              <a:rPr lang="en-US" altLang="ja-JP" sz="2400" baseline="-25000" dirty="0" smtClean="0"/>
              <a:t>1</a:t>
            </a:r>
            <a:r>
              <a:rPr lang="en-US" altLang="ja-JP" sz="2400" baseline="30000" dirty="0" smtClean="0"/>
              <a:t>const-EPR</a:t>
            </a:r>
            <a:r>
              <a:rPr lang="ja-JP" altLang="en-US" sz="2400" baseline="30000" dirty="0" smtClean="0"/>
              <a:t>　</a:t>
            </a:r>
            <a:r>
              <a:rPr lang="ja-JP" altLang="en-US" sz="2400" dirty="0" smtClean="0"/>
              <a:t>の</a:t>
            </a:r>
            <a:r>
              <a:rPr lang="en-US" altLang="ja-JP" sz="2400" dirty="0" smtClean="0"/>
              <a:t>corollary</a:t>
            </a:r>
            <a:r>
              <a:rPr lang="ja-JP" altLang="en-US" sz="2400" dirty="0" smtClean="0"/>
              <a:t>（定数個の</a:t>
            </a:r>
            <a:r>
              <a:rPr lang="en-US" altLang="ja-JP" sz="2400" dirty="0" smtClean="0"/>
              <a:t>EPR</a:t>
            </a:r>
            <a:r>
              <a:rPr lang="ja-JP" altLang="en-US" sz="2400" dirty="0" smtClean="0"/>
              <a:t>対は検証者が用意すればよい）</a:t>
            </a:r>
            <a:endParaRPr lang="en-US" altLang="ja-JP" sz="2400" dirty="0" smtClean="0"/>
          </a:p>
          <a:p>
            <a:r>
              <a:rPr lang="ja-JP" altLang="en-US" sz="2400" dirty="0" smtClean="0"/>
              <a:t>対話型証明のクラスとして，最初の非自明な</a:t>
            </a:r>
            <a:r>
              <a:rPr lang="en-US" altLang="ja-JP" sz="2400" dirty="0" smtClean="0"/>
              <a:t>QMA</a:t>
            </a:r>
            <a:r>
              <a:rPr lang="ja-JP" altLang="en-US" sz="2400" dirty="0" smtClean="0"/>
              <a:t>の上界</a:t>
            </a:r>
            <a:endParaRPr lang="en-US" altLang="ja-JP" sz="2400" dirty="0" smtClean="0"/>
          </a:p>
          <a:p>
            <a:pPr marL="0" indent="0">
              <a:buNone/>
            </a:pPr>
            <a:endParaRPr lang="en-US" altLang="ja-JP" sz="2800" dirty="0" smtClean="0">
              <a:solidFill>
                <a:srgbClr val="FF0000"/>
              </a:solidFill>
            </a:endParaRPr>
          </a:p>
          <a:p>
            <a:pPr marL="0" indent="0">
              <a:buNone/>
            </a:pPr>
            <a:r>
              <a:rPr lang="en-US" altLang="ja-JP" sz="2800" dirty="0" smtClean="0">
                <a:solidFill>
                  <a:srgbClr val="FF0000"/>
                </a:solidFill>
              </a:rPr>
              <a:t>[</a:t>
            </a:r>
            <a:r>
              <a:rPr lang="en-US" altLang="ja-JP" sz="2800" dirty="0">
                <a:solidFill>
                  <a:srgbClr val="FF0000"/>
                </a:solidFill>
              </a:rPr>
              <a:t>Th. 3] QIP(m)</a:t>
            </a:r>
            <a:r>
              <a:rPr lang="en-US" altLang="ja-JP" sz="2800" dirty="0">
                <a:solidFill>
                  <a:srgbClr val="FF0000"/>
                </a:solidFill>
                <a:latin typeface="ＭＳ ゴシック"/>
                <a:ea typeface="ＭＳ ゴシック"/>
              </a:rPr>
              <a:t>⊆</a:t>
            </a:r>
            <a:r>
              <a:rPr lang="en-US" altLang="ja-JP" sz="2800" dirty="0">
                <a:solidFill>
                  <a:srgbClr val="FF0000"/>
                </a:solidFill>
              </a:rPr>
              <a:t>QIP</a:t>
            </a:r>
            <a:r>
              <a:rPr lang="en-US" altLang="ja-JP" sz="2800" baseline="-25000" dirty="0">
                <a:solidFill>
                  <a:srgbClr val="FF0000"/>
                </a:solidFill>
              </a:rPr>
              <a:t>1</a:t>
            </a:r>
            <a:r>
              <a:rPr lang="en-US" altLang="ja-JP" sz="2800" dirty="0">
                <a:solidFill>
                  <a:srgbClr val="FF0000"/>
                </a:solidFill>
              </a:rPr>
              <a:t>(m+1) for any m</a:t>
            </a:r>
            <a:r>
              <a:rPr lang="en-US" altLang="ja-JP" sz="2800" dirty="0">
                <a:solidFill>
                  <a:srgbClr val="FF0000"/>
                </a:solidFill>
                <a:latin typeface="ＭＳ ゴシック"/>
                <a:ea typeface="ＭＳ ゴシック"/>
              </a:rPr>
              <a:t>≥</a:t>
            </a:r>
            <a:r>
              <a:rPr lang="en-US" altLang="ja-JP" sz="2800" dirty="0" smtClean="0">
                <a:solidFill>
                  <a:srgbClr val="FF0000"/>
                </a:solidFill>
              </a:rPr>
              <a:t>2</a:t>
            </a:r>
          </a:p>
          <a:p>
            <a:r>
              <a:rPr lang="ja-JP" altLang="en-US" sz="2400" dirty="0"/>
              <a:t>とく</a:t>
            </a:r>
            <a:r>
              <a:rPr lang="ja-JP" altLang="en-US" sz="2400" dirty="0" smtClean="0"/>
              <a:t>に</a:t>
            </a:r>
            <a:r>
              <a:rPr lang="en-US" altLang="ja-JP" sz="2400" dirty="0" smtClean="0"/>
              <a:t>m</a:t>
            </a:r>
            <a:r>
              <a:rPr lang="ja-JP" altLang="en-US" sz="2400" dirty="0" smtClean="0"/>
              <a:t>が奇数なら</a:t>
            </a:r>
            <a:r>
              <a:rPr lang="en-US" altLang="ja-JP" sz="2400" dirty="0" smtClean="0"/>
              <a:t>QIP(m)=QIP</a:t>
            </a:r>
            <a:r>
              <a:rPr lang="en-US" altLang="ja-JP" sz="2400" baseline="-25000" dirty="0" smtClean="0"/>
              <a:t>1</a:t>
            </a:r>
            <a:r>
              <a:rPr lang="en-US" altLang="ja-JP" sz="2400" dirty="0" smtClean="0"/>
              <a:t>(m)</a:t>
            </a:r>
          </a:p>
          <a:p>
            <a:r>
              <a:rPr lang="en-US" altLang="ja-JP" sz="2400" dirty="0" smtClean="0"/>
              <a:t>QIP(m)</a:t>
            </a:r>
            <a:r>
              <a:rPr lang="en-US" altLang="ja-JP" sz="2400" dirty="0" smtClean="0">
                <a:latin typeface="ＭＳ ゴシック"/>
                <a:ea typeface="ＭＳ ゴシック"/>
              </a:rPr>
              <a:t>⊆</a:t>
            </a:r>
            <a:r>
              <a:rPr lang="en-US" altLang="ja-JP" sz="2400" dirty="0" smtClean="0"/>
              <a:t>QIP</a:t>
            </a:r>
            <a:r>
              <a:rPr lang="en-US" altLang="ja-JP" sz="2400" baseline="-25000" dirty="0" smtClean="0"/>
              <a:t>1</a:t>
            </a:r>
            <a:r>
              <a:rPr lang="en-US" altLang="ja-JP" sz="2400" dirty="0" smtClean="0"/>
              <a:t>(m+2) [Kitaev-Watrous00] </a:t>
            </a:r>
            <a:r>
              <a:rPr lang="ja-JP" altLang="en-US" sz="2400" dirty="0" smtClean="0"/>
              <a:t>の改良（ＱＩＰの</a:t>
            </a:r>
            <a:r>
              <a:rPr lang="ja-JP" altLang="en-US" sz="2400" dirty="0"/>
              <a:t>並列</a:t>
            </a:r>
            <a:r>
              <a:rPr lang="ja-JP" altLang="en-US" sz="2400" dirty="0" smtClean="0"/>
              <a:t>化を使わない場合に限り・・・）</a:t>
            </a:r>
            <a:endParaRPr lang="en-US" altLang="ja-JP" sz="2400" dirty="0" smtClean="0"/>
          </a:p>
          <a:p>
            <a:r>
              <a:rPr lang="ja-JP" altLang="en-US" sz="2400" dirty="0" smtClean="0"/>
              <a:t>証明者が複数の場合にも同様の片側誤り化が可能</a:t>
            </a:r>
            <a:endParaRPr lang="en-US" altLang="ja-JP" sz="2400" dirty="0" smtClean="0"/>
          </a:p>
        </p:txBody>
      </p:sp>
    </p:spTree>
    <p:extLst>
      <p:ext uri="{BB962C8B-B14F-4D97-AF65-F5344CB8AC3E}">
        <p14:creationId xmlns:p14="http://schemas.microsoft.com/office/powerpoint/2010/main" val="176503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left)">
                                      <p:cBhvr>
                                        <p:cTn id="18" dur="500"/>
                                        <p:tgtEl>
                                          <p:spTgt spid="3">
                                            <p:txEl>
                                              <p:pRg st="4" end="4"/>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left)">
                                      <p:cBhvr>
                                        <p:cTn id="21" dur="500"/>
                                        <p:tgtEl>
                                          <p:spTgt spid="3">
                                            <p:txEl>
                                              <p:pRg st="5" end="5"/>
                                            </p:txEl>
                                          </p:spTgt>
                                        </p:tgtEl>
                                      </p:cBhvr>
                                    </p:animEffect>
                                  </p:childTnLst>
                                </p:cTn>
                              </p:par>
                              <p:par>
                                <p:cTn id="22" presetID="22" presetClass="entr" presetSubtype="8"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left)">
                                      <p:cBhvr>
                                        <p:cTn id="24" dur="500"/>
                                        <p:tgtEl>
                                          <p:spTgt spid="3">
                                            <p:txEl>
                                              <p:pRg st="6" end="6"/>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left)">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normAutofit/>
          </a:bodyPr>
          <a:lstStyle/>
          <a:p>
            <a:r>
              <a:rPr lang="ja-JP" altLang="en-US" sz="3600" dirty="0">
                <a:solidFill>
                  <a:srgbClr val="0070C0"/>
                </a:solidFill>
              </a:rPr>
              <a:t>対数</a:t>
            </a:r>
            <a:r>
              <a:rPr lang="ja-JP" altLang="en-US" sz="3600" dirty="0" smtClean="0">
                <a:solidFill>
                  <a:srgbClr val="0070C0"/>
                </a:solidFill>
              </a:rPr>
              <a:t>長</a:t>
            </a:r>
            <a:r>
              <a:rPr lang="ja-JP" altLang="en-US" sz="3600" dirty="0">
                <a:solidFill>
                  <a:srgbClr val="0070C0"/>
                </a:solidFill>
              </a:rPr>
              <a:t>質問</a:t>
            </a:r>
            <a:r>
              <a:rPr lang="en-US" altLang="ja-JP" sz="3600" dirty="0" smtClean="0">
                <a:solidFill>
                  <a:srgbClr val="0070C0"/>
                </a:solidFill>
              </a:rPr>
              <a:t>QIP</a:t>
            </a:r>
            <a:endParaRPr kumimoji="1" lang="ja-JP" altLang="en-US" sz="3600" dirty="0">
              <a:solidFill>
                <a:srgbClr val="0070C0"/>
              </a:solidFill>
            </a:endParaRPr>
          </a:p>
        </p:txBody>
      </p:sp>
      <p:sp>
        <p:nvSpPr>
          <p:cNvPr id="3" name="コンテンツ プレースホルダー 2"/>
          <p:cNvSpPr>
            <a:spLocks noGrp="1"/>
          </p:cNvSpPr>
          <p:nvPr>
            <p:ph idx="1"/>
          </p:nvPr>
        </p:nvSpPr>
        <p:spPr>
          <a:xfrm>
            <a:off x="457200" y="1268760"/>
            <a:ext cx="8229600" cy="4525963"/>
          </a:xfrm>
        </p:spPr>
        <p:txBody>
          <a:bodyPr>
            <a:normAutofit/>
          </a:bodyPr>
          <a:lstStyle/>
          <a:p>
            <a:r>
              <a:rPr kumimoji="1" lang="en-US" altLang="ja-JP" sz="2400" dirty="0" smtClean="0">
                <a:solidFill>
                  <a:srgbClr val="00B050"/>
                </a:solidFill>
              </a:rPr>
              <a:t>QIP(</a:t>
            </a:r>
            <a:r>
              <a:rPr kumimoji="1" lang="en-US" altLang="ja-JP" sz="2400" dirty="0" err="1" smtClean="0">
                <a:solidFill>
                  <a:srgbClr val="00B050"/>
                </a:solidFill>
              </a:rPr>
              <a:t>log,poly</a:t>
            </a:r>
            <a:r>
              <a:rPr kumimoji="1" lang="en-US" altLang="ja-JP" sz="2400" dirty="0" smtClean="0">
                <a:solidFill>
                  <a:srgbClr val="00B050"/>
                </a:solidFill>
              </a:rPr>
              <a:t>)</a:t>
            </a:r>
            <a:r>
              <a:rPr kumimoji="1" lang="en-US" altLang="ja-JP" sz="2400" dirty="0" smtClean="0"/>
              <a:t>:</a:t>
            </a:r>
            <a:r>
              <a:rPr lang="ja-JP" altLang="en-US" sz="2400" dirty="0"/>
              <a:t> </a:t>
            </a:r>
            <a:r>
              <a:rPr kumimoji="1" lang="en-US" altLang="ja-JP" sz="2400" dirty="0" smtClean="0"/>
              <a:t>QIP(2)</a:t>
            </a:r>
            <a:r>
              <a:rPr kumimoji="1" lang="ja-JP" altLang="en-US" sz="2400" dirty="0" smtClean="0"/>
              <a:t>証明系において，検証者のメッセージが対数長に制約されたもの</a:t>
            </a:r>
            <a:endParaRPr kumimoji="1" lang="en-US" altLang="ja-JP" sz="2400" dirty="0" smtClean="0"/>
          </a:p>
          <a:p>
            <a:r>
              <a:rPr kumimoji="1" lang="en-US" altLang="ja-JP" sz="2400" dirty="0" smtClean="0">
                <a:solidFill>
                  <a:srgbClr val="FF0000"/>
                </a:solidFill>
              </a:rPr>
              <a:t>QIP(</a:t>
            </a:r>
            <a:r>
              <a:rPr kumimoji="1" lang="en-US" altLang="ja-JP" sz="2400" dirty="0" err="1" smtClean="0">
                <a:solidFill>
                  <a:srgbClr val="FF0000"/>
                </a:solidFill>
              </a:rPr>
              <a:t>log,poly</a:t>
            </a:r>
            <a:r>
              <a:rPr kumimoji="1" lang="en-US" altLang="ja-JP" sz="2400" dirty="0" smtClean="0">
                <a:solidFill>
                  <a:srgbClr val="FF0000"/>
                </a:solidFill>
              </a:rPr>
              <a:t>)=QMA</a:t>
            </a:r>
            <a:r>
              <a:rPr kumimoji="1" lang="en-US" altLang="ja-JP" sz="2400" dirty="0" smtClean="0"/>
              <a:t>; </a:t>
            </a:r>
            <a:r>
              <a:rPr kumimoji="1" lang="ja-JP" altLang="en-US" sz="2400" dirty="0" smtClean="0"/>
              <a:t>対数長の質問は計算能力に影響なし </a:t>
            </a:r>
            <a:r>
              <a:rPr kumimoji="1" lang="en-US" altLang="ja-JP" sz="2000" dirty="0" smtClean="0"/>
              <a:t>[Beigi-Shor-Watrous11]</a:t>
            </a:r>
            <a:endParaRPr kumimoji="1" lang="ja-JP" altLang="en-US" sz="2000" dirty="0"/>
          </a:p>
        </p:txBody>
      </p:sp>
      <p:pic>
        <p:nvPicPr>
          <p:cNvPr id="4" name="Picture 13" descr="j02920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136" y="3201183"/>
            <a:ext cx="936104" cy="88866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j03012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6933" y="3153742"/>
            <a:ext cx="1038763" cy="888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p:cNvSpPr txBox="1"/>
          <p:nvPr/>
        </p:nvSpPr>
        <p:spPr>
          <a:xfrm>
            <a:off x="683568" y="4089846"/>
            <a:ext cx="1872208" cy="646331"/>
          </a:xfrm>
          <a:prstGeom prst="rect">
            <a:avLst/>
          </a:prstGeom>
          <a:noFill/>
        </p:spPr>
        <p:txBody>
          <a:bodyPr wrap="square" rtlCol="0">
            <a:spAutoFit/>
          </a:bodyPr>
          <a:lstStyle/>
          <a:p>
            <a:r>
              <a:rPr lang="ja-JP" altLang="en-US" dirty="0"/>
              <a:t>証明者</a:t>
            </a:r>
            <a:r>
              <a:rPr kumimoji="1" lang="en-US" altLang="ja-JP" dirty="0" smtClean="0"/>
              <a:t> </a:t>
            </a:r>
          </a:p>
          <a:p>
            <a:r>
              <a:rPr lang="ja-JP" altLang="en-US" dirty="0"/>
              <a:t>無限の計算能力</a:t>
            </a:r>
            <a:r>
              <a:rPr lang="en-US" altLang="ja-JP" dirty="0" smtClean="0"/>
              <a:t> </a:t>
            </a:r>
            <a:endParaRPr lang="en-US" altLang="ja-JP" dirty="0"/>
          </a:p>
        </p:txBody>
      </p:sp>
      <p:sp>
        <p:nvSpPr>
          <p:cNvPr id="7" name="テキスト ボックス 6"/>
          <p:cNvSpPr txBox="1"/>
          <p:nvPr/>
        </p:nvSpPr>
        <p:spPr>
          <a:xfrm>
            <a:off x="5724128" y="4089846"/>
            <a:ext cx="2016224" cy="923330"/>
          </a:xfrm>
          <a:prstGeom prst="rect">
            <a:avLst/>
          </a:prstGeom>
          <a:noFill/>
        </p:spPr>
        <p:txBody>
          <a:bodyPr wrap="square" rtlCol="0">
            <a:spAutoFit/>
          </a:bodyPr>
          <a:lstStyle/>
          <a:p>
            <a:r>
              <a:rPr lang="ja-JP" altLang="en-US" dirty="0"/>
              <a:t>検証者</a:t>
            </a:r>
            <a:r>
              <a:rPr lang="en-US" altLang="ja-JP" dirty="0" smtClean="0"/>
              <a:t> (Arthur)</a:t>
            </a:r>
          </a:p>
          <a:p>
            <a:r>
              <a:rPr lang="ja-JP" altLang="en-US" dirty="0"/>
              <a:t>多項式</a:t>
            </a:r>
            <a:r>
              <a:rPr lang="ja-JP" altLang="en-US" dirty="0" smtClean="0"/>
              <a:t>時間</a:t>
            </a:r>
            <a:r>
              <a:rPr lang="ja-JP" altLang="en-US" dirty="0"/>
              <a:t>量子</a:t>
            </a:r>
            <a:r>
              <a:rPr lang="ja-JP" altLang="en-US" dirty="0" smtClean="0"/>
              <a:t>アルゴリズム</a:t>
            </a:r>
            <a:endParaRPr kumimoji="1" lang="ja-JP" altLang="en-US" dirty="0"/>
          </a:p>
        </p:txBody>
      </p:sp>
      <mc:AlternateContent xmlns:mc="http://schemas.openxmlformats.org/markup-compatibility/2006" xmlns:a14="http://schemas.microsoft.com/office/drawing/2010/main">
        <mc:Choice Requires="a14">
          <p:sp>
            <p:nvSpPr>
              <p:cNvPr id="8" name="テキスト ボックス 7"/>
              <p:cNvSpPr txBox="1"/>
              <p:nvPr/>
            </p:nvSpPr>
            <p:spPr>
              <a:xfrm>
                <a:off x="7380312" y="3441774"/>
                <a:ext cx="1152128" cy="639983"/>
              </a:xfrm>
              <a:prstGeom prst="rect">
                <a:avLst/>
              </a:prstGeom>
              <a:noFill/>
            </p:spPr>
            <p:txBody>
              <a:bodyPr wrap="square" rtlCol="0">
                <a:spAutoFit/>
              </a:bodyPr>
              <a:lstStyle/>
              <a:p>
                <a14:m>
                  <m:oMath xmlns:m="http://schemas.openxmlformats.org/officeDocument/2006/math">
                    <m:r>
                      <a:rPr lang="en-US" altLang="ja-JP" b="0" i="1" dirty="0" smtClean="0">
                        <a:latin typeface="Cambria Math"/>
                      </a:rPr>
                      <m:t>𝐴</m:t>
                    </m:r>
                    <m:d>
                      <m:dPr>
                        <m:ctrlPr>
                          <a:rPr lang="en-US" altLang="ja-JP" b="0" i="1" dirty="0" smtClean="0">
                            <a:latin typeface="Cambria Math"/>
                          </a:rPr>
                        </m:ctrlPr>
                      </m:dPr>
                      <m:e>
                        <m:r>
                          <a:rPr lang="en-US" altLang="ja-JP" i="1" dirty="0" smtClean="0">
                            <a:latin typeface="Cambria Math"/>
                          </a:rPr>
                          <m:t>𝑥</m:t>
                        </m:r>
                      </m:e>
                    </m:d>
                    <m:r>
                      <a:rPr lang="en-US" altLang="ja-JP" b="0" i="1" dirty="0" smtClean="0">
                        <a:latin typeface="Cambria Math"/>
                      </a:rPr>
                      <m:t>=</m:t>
                    </m:r>
                    <m:r>
                      <a:rPr lang="en-US" altLang="ja-JP" b="0" i="1" dirty="0" smtClean="0">
                        <a:latin typeface="Cambria Math"/>
                      </a:rPr>
                      <m:t>𝑦𝑒𝑠</m:t>
                    </m:r>
                    <m:r>
                      <a:rPr lang="en-US" altLang="ja-JP" b="0" i="1" dirty="0" smtClean="0">
                        <a:latin typeface="Cambria Math"/>
                      </a:rPr>
                      <m:t>/</m:t>
                    </m:r>
                    <m:r>
                      <a:rPr lang="en-US" altLang="ja-JP" b="0" i="1" dirty="0" smtClean="0">
                        <a:latin typeface="Cambria Math"/>
                      </a:rPr>
                      <m:t>𝑛𝑜</m:t>
                    </m:r>
                  </m:oMath>
                </a14:m>
                <a:r>
                  <a:rPr lang="en-US" altLang="ja-JP" dirty="0" smtClean="0"/>
                  <a:t> </a:t>
                </a:r>
                <a14:m>
                  <m:oMath xmlns:m="http://schemas.openxmlformats.org/officeDocument/2006/math">
                    <m:r>
                      <a:rPr lang="en-US" altLang="ja-JP" b="0" i="1" smtClean="0">
                        <a:latin typeface="Cambria Math"/>
                        <a:ea typeface="Cambria Math"/>
                      </a:rPr>
                      <m:t> ?</m:t>
                    </m:r>
                  </m:oMath>
                </a14:m>
                <a:endParaRPr kumimoji="1" lang="ja-JP" altLang="en-US"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7380312" y="3441774"/>
                <a:ext cx="1152128" cy="639983"/>
              </a:xfrm>
              <a:prstGeom prst="rect">
                <a:avLst/>
              </a:prstGeom>
              <a:blipFill rotWithShape="1">
                <a:blip r:embed="rId4"/>
                <a:stretch>
                  <a:fillRect b="-6667"/>
                </a:stretch>
              </a:blipFill>
            </p:spPr>
            <p:txBody>
              <a:bodyPr/>
              <a:lstStyle/>
              <a:p>
                <a:r>
                  <a:rPr lang="ja-JP" altLang="en-US">
                    <a:noFill/>
                  </a:rPr>
                  <a:t> </a:t>
                </a:r>
              </a:p>
            </p:txBody>
          </p:sp>
        </mc:Fallback>
      </mc:AlternateContent>
      <p:sp>
        <p:nvSpPr>
          <p:cNvPr id="9" name="テキスト ボックス 8"/>
          <p:cNvSpPr txBox="1"/>
          <p:nvPr/>
        </p:nvSpPr>
        <p:spPr>
          <a:xfrm>
            <a:off x="2843808" y="4077072"/>
            <a:ext cx="2448272" cy="369332"/>
          </a:xfrm>
          <a:prstGeom prst="rect">
            <a:avLst/>
          </a:prstGeom>
          <a:noFill/>
        </p:spPr>
        <p:txBody>
          <a:bodyPr wrap="square" rtlCol="0">
            <a:spAutoFit/>
          </a:bodyPr>
          <a:lstStyle/>
          <a:p>
            <a:r>
              <a:rPr lang="ja-JP" altLang="en-US" dirty="0"/>
              <a:t>多項式長の量子ビット</a:t>
            </a:r>
            <a:r>
              <a:rPr kumimoji="1" lang="en-US" altLang="ja-JP" dirty="0" smtClean="0"/>
              <a:t> </a:t>
            </a:r>
            <a:endParaRPr kumimoji="1" lang="ja-JP" altLang="en-US" dirty="0" smtClean="0"/>
          </a:p>
        </p:txBody>
      </p:sp>
      <p:sp>
        <p:nvSpPr>
          <p:cNvPr id="11" name="右矢印 10"/>
          <p:cNvSpPr/>
          <p:nvPr/>
        </p:nvSpPr>
        <p:spPr>
          <a:xfrm>
            <a:off x="2555776" y="3761766"/>
            <a:ext cx="2952328" cy="2705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左矢印 12"/>
          <p:cNvSpPr/>
          <p:nvPr/>
        </p:nvSpPr>
        <p:spPr>
          <a:xfrm>
            <a:off x="2555776" y="3441774"/>
            <a:ext cx="2952328" cy="15612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843808" y="2996952"/>
            <a:ext cx="2448272" cy="369332"/>
          </a:xfrm>
          <a:prstGeom prst="rect">
            <a:avLst/>
          </a:prstGeom>
          <a:noFill/>
        </p:spPr>
        <p:txBody>
          <a:bodyPr wrap="square" rtlCol="0">
            <a:spAutoFit/>
          </a:bodyPr>
          <a:lstStyle/>
          <a:p>
            <a:r>
              <a:rPr lang="ja-JP" altLang="en-US" dirty="0"/>
              <a:t>対数</a:t>
            </a:r>
            <a:r>
              <a:rPr lang="ja-JP" altLang="en-US" dirty="0" smtClean="0"/>
              <a:t>長の</a:t>
            </a:r>
            <a:r>
              <a:rPr lang="ja-JP" altLang="en-US" dirty="0"/>
              <a:t>量子ビット</a:t>
            </a:r>
            <a:r>
              <a:rPr kumimoji="1" lang="en-US" altLang="ja-JP" dirty="0" smtClean="0"/>
              <a:t> </a:t>
            </a:r>
            <a:endParaRPr kumimoji="1" lang="ja-JP" altLang="en-US" dirty="0" smtClean="0"/>
          </a:p>
        </p:txBody>
      </p:sp>
      <p:sp>
        <p:nvSpPr>
          <p:cNvPr id="15" name="テキスト ボックス 14"/>
          <p:cNvSpPr txBox="1"/>
          <p:nvPr/>
        </p:nvSpPr>
        <p:spPr>
          <a:xfrm>
            <a:off x="683568" y="5013176"/>
            <a:ext cx="7632848" cy="1107996"/>
          </a:xfrm>
          <a:prstGeom prst="rect">
            <a:avLst/>
          </a:prstGeom>
          <a:noFill/>
        </p:spPr>
        <p:txBody>
          <a:bodyPr wrap="square" rtlCol="0">
            <a:spAutoFit/>
          </a:bodyPr>
          <a:lstStyle/>
          <a:p>
            <a:pPr marL="342900" indent="-342900">
              <a:buFont typeface="Wingdings" pitchFamily="2" charset="2"/>
              <a:buChar char="ü"/>
            </a:pPr>
            <a:r>
              <a:rPr lang="en-US" altLang="ja-JP" sz="2400" dirty="0" smtClean="0"/>
              <a:t>QMA</a:t>
            </a:r>
            <a:r>
              <a:rPr lang="en-US" altLang="ja-JP" sz="2400" dirty="0">
                <a:latin typeface="ＭＳ ゴシック"/>
                <a:ea typeface="ＭＳ ゴシック"/>
              </a:rPr>
              <a:t>⊆</a:t>
            </a:r>
            <a:r>
              <a:rPr lang="en-US" altLang="ja-JP" sz="2400" dirty="0" smtClean="0"/>
              <a:t>QMA</a:t>
            </a:r>
            <a:r>
              <a:rPr lang="en-US" altLang="ja-JP" sz="2400" baseline="-25000" dirty="0" smtClean="0"/>
              <a:t>1</a:t>
            </a:r>
            <a:r>
              <a:rPr lang="en-US" altLang="ja-JP" sz="2400" baseline="30000" dirty="0" smtClean="0"/>
              <a:t>const-EPR</a:t>
            </a:r>
            <a:r>
              <a:rPr lang="en-US" altLang="ja-JP" sz="2400" dirty="0" smtClean="0"/>
              <a:t> [Th.2]</a:t>
            </a:r>
            <a:endParaRPr lang="en-US" altLang="ja-JP" sz="2400" baseline="30000" dirty="0"/>
          </a:p>
          <a:p>
            <a:pPr marL="285750" indent="-285750">
              <a:buFont typeface="Wingdings" pitchFamily="2" charset="2"/>
              <a:buChar char="ü"/>
            </a:pPr>
            <a:r>
              <a:rPr lang="en-US" altLang="ja-JP" sz="2400" dirty="0" smtClean="0"/>
              <a:t> QMA</a:t>
            </a:r>
            <a:r>
              <a:rPr lang="en-US" altLang="ja-JP" sz="2400" baseline="-25000" dirty="0" smtClean="0"/>
              <a:t>1</a:t>
            </a:r>
            <a:r>
              <a:rPr lang="en-US" altLang="ja-JP" sz="2400" baseline="30000" dirty="0" smtClean="0"/>
              <a:t>const-EPR</a:t>
            </a:r>
            <a:r>
              <a:rPr lang="en-US" altLang="ja-JP" sz="2400" dirty="0" smtClean="0">
                <a:latin typeface="ＭＳ ゴシック"/>
                <a:ea typeface="ＭＳ ゴシック"/>
              </a:rPr>
              <a:t>⊆</a:t>
            </a:r>
            <a:r>
              <a:rPr lang="en-US" altLang="ja-JP" sz="2400" dirty="0" smtClean="0">
                <a:ea typeface="ＭＳ ゴシック"/>
              </a:rPr>
              <a:t>QMA</a:t>
            </a:r>
            <a:r>
              <a:rPr lang="en-US" altLang="ja-JP" sz="2400" baseline="30000" dirty="0" smtClean="0"/>
              <a:t>const-EPR</a:t>
            </a:r>
            <a:r>
              <a:rPr lang="en-US" altLang="ja-JP" sz="2400" dirty="0" smtClean="0">
                <a:latin typeface="ＭＳ ゴシック"/>
                <a:ea typeface="ＭＳ ゴシック"/>
              </a:rPr>
              <a:t>⊆</a:t>
            </a:r>
            <a:r>
              <a:rPr lang="en-US" altLang="ja-JP" sz="2400" dirty="0" smtClean="0">
                <a:ea typeface="ＭＳ ゴシック"/>
              </a:rPr>
              <a:t>QMA(</a:t>
            </a:r>
            <a:r>
              <a:rPr lang="en-US" altLang="ja-JP" sz="2400" dirty="0" err="1" smtClean="0">
                <a:ea typeface="ＭＳ ゴシック"/>
              </a:rPr>
              <a:t>log,poly</a:t>
            </a:r>
            <a:r>
              <a:rPr lang="en-US" altLang="ja-JP" sz="2400" dirty="0" smtClean="0">
                <a:ea typeface="ＭＳ ゴシック"/>
              </a:rPr>
              <a:t>)=QMA</a:t>
            </a:r>
            <a:endParaRPr lang="en-US" altLang="ja-JP" sz="2400" dirty="0"/>
          </a:p>
          <a:p>
            <a:pPr marL="285750" indent="-285750">
              <a:buFont typeface="Wingdings" pitchFamily="2" charset="2"/>
              <a:buChar char="ü"/>
            </a:pPr>
            <a:endParaRPr kumimoji="1" lang="ja-JP" altLang="en-US" dirty="0"/>
          </a:p>
        </p:txBody>
      </p:sp>
      <p:sp>
        <p:nvSpPr>
          <p:cNvPr id="17" name="正方形/長方形 16"/>
          <p:cNvSpPr/>
          <p:nvPr/>
        </p:nvSpPr>
        <p:spPr>
          <a:xfrm>
            <a:off x="796933" y="6021288"/>
            <a:ext cx="4711171"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a:ea typeface="ＭＳ ゴシック"/>
              </a:rPr>
              <a:t>QMA</a:t>
            </a:r>
            <a:r>
              <a:rPr lang="en-US" altLang="ja-JP" sz="2400" baseline="30000" dirty="0" err="1"/>
              <a:t>const</a:t>
            </a:r>
            <a:r>
              <a:rPr lang="en-US" altLang="ja-JP" sz="2400" baseline="30000" dirty="0"/>
              <a:t>-EPR </a:t>
            </a:r>
            <a:r>
              <a:rPr lang="en-US" altLang="ja-JP" sz="2400" dirty="0" smtClean="0"/>
              <a:t>=QMA</a:t>
            </a:r>
            <a:r>
              <a:rPr lang="en-US" altLang="ja-JP" sz="2400" baseline="-25000" dirty="0" smtClean="0"/>
              <a:t>1</a:t>
            </a:r>
            <a:r>
              <a:rPr lang="en-US" altLang="ja-JP" sz="2400" baseline="30000" dirty="0" smtClean="0"/>
              <a:t>const-EPR </a:t>
            </a:r>
            <a:r>
              <a:rPr kumimoji="1" lang="en-US" altLang="ja-JP" sz="2400" dirty="0" smtClean="0"/>
              <a:t>=QMA</a:t>
            </a:r>
            <a:endParaRPr kumimoji="1" lang="ja-JP" altLang="en-US" sz="2400" dirty="0"/>
          </a:p>
        </p:txBody>
      </p:sp>
    </p:spTree>
    <p:extLst>
      <p:ext uri="{BB962C8B-B14F-4D97-AF65-F5344CB8AC3E}">
        <p14:creationId xmlns:p14="http://schemas.microsoft.com/office/powerpoint/2010/main" val="88177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fade">
                                      <p:cBhvr>
                                        <p:cTn id="12" dur="500"/>
                                        <p:tgtEl>
                                          <p:spTgt spid="15">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5">
                                            <p:txEl>
                                              <p:pRg st="1" end="1"/>
                                            </p:txEl>
                                          </p:spTgt>
                                        </p:tgtEl>
                                        <p:attrNameLst>
                                          <p:attrName>style.visibility</p:attrName>
                                        </p:attrNameLst>
                                      </p:cBhvr>
                                      <p:to>
                                        <p:strVal val="visible"/>
                                      </p:to>
                                    </p:set>
                                    <p:animEffect transition="in" filter="fade">
                                      <p:cBhvr>
                                        <p:cTn id="15" dur="500"/>
                                        <p:tgtEl>
                                          <p:spTgt spid="1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78098"/>
          </a:xfrm>
        </p:spPr>
        <p:txBody>
          <a:bodyPr>
            <a:normAutofit/>
          </a:bodyPr>
          <a:lstStyle/>
          <a:p>
            <a:r>
              <a:rPr kumimoji="1" lang="ja-JP" altLang="en-US" sz="3600" dirty="0" smtClean="0">
                <a:solidFill>
                  <a:srgbClr val="0070C0"/>
                </a:solidFill>
              </a:rPr>
              <a:t>結果と今後の課題</a:t>
            </a:r>
            <a:endParaRPr kumimoji="1" lang="ja-JP" altLang="en-US" sz="3600" dirty="0">
              <a:solidFill>
                <a:srgbClr val="0070C0"/>
              </a:solidFill>
            </a:endParaRPr>
          </a:p>
        </p:txBody>
      </p:sp>
      <p:sp>
        <p:nvSpPr>
          <p:cNvPr id="3" name="コンテンツ プレースホルダー 2"/>
          <p:cNvSpPr>
            <a:spLocks noGrp="1"/>
          </p:cNvSpPr>
          <p:nvPr>
            <p:ph idx="1"/>
          </p:nvPr>
        </p:nvSpPr>
        <p:spPr>
          <a:xfrm>
            <a:off x="251520" y="980728"/>
            <a:ext cx="8712968" cy="5616624"/>
          </a:xfrm>
        </p:spPr>
        <p:txBody>
          <a:bodyPr>
            <a:normAutofit lnSpcReduction="10000"/>
          </a:bodyPr>
          <a:lstStyle/>
          <a:p>
            <a:pPr marL="0" indent="0">
              <a:buNone/>
            </a:pPr>
            <a:r>
              <a:rPr kumimoji="1" lang="en-US" altLang="ja-JP" sz="2800" dirty="0" smtClean="0">
                <a:solidFill>
                  <a:srgbClr val="FF0000"/>
                </a:solidFill>
              </a:rPr>
              <a:t>[Th. 1] QMA</a:t>
            </a:r>
            <a:r>
              <a:rPr kumimoji="1" lang="en-US" altLang="ja-JP" sz="2800" dirty="0" smtClean="0">
                <a:solidFill>
                  <a:srgbClr val="FF0000"/>
                </a:solidFill>
                <a:latin typeface="ＭＳ ゴシック"/>
                <a:ea typeface="ＭＳ ゴシック"/>
              </a:rPr>
              <a:t>⊆</a:t>
            </a:r>
            <a:r>
              <a:rPr kumimoji="1" lang="en-US" altLang="ja-JP" sz="2800" dirty="0" smtClean="0">
                <a:solidFill>
                  <a:srgbClr val="FF0000"/>
                </a:solidFill>
              </a:rPr>
              <a:t>QIP</a:t>
            </a:r>
            <a:r>
              <a:rPr kumimoji="1" lang="en-US" altLang="ja-JP" sz="2800" baseline="-25000" dirty="0" smtClean="0">
                <a:solidFill>
                  <a:srgbClr val="FF0000"/>
                </a:solidFill>
              </a:rPr>
              <a:t>1</a:t>
            </a:r>
            <a:r>
              <a:rPr kumimoji="1" lang="en-US" altLang="ja-JP" sz="2800" dirty="0" smtClean="0">
                <a:solidFill>
                  <a:srgbClr val="FF0000"/>
                </a:solidFill>
              </a:rPr>
              <a:t>(2)</a:t>
            </a:r>
          </a:p>
          <a:p>
            <a:pPr lvl="1" indent="-342900"/>
            <a:r>
              <a:rPr lang="ja-JP" altLang="en-US" sz="2400" dirty="0"/>
              <a:t>対話型</a:t>
            </a:r>
            <a:r>
              <a:rPr lang="ja-JP" altLang="en-US" sz="2400" dirty="0" smtClean="0"/>
              <a:t>証明のクラスとして最初の非自明な上界</a:t>
            </a:r>
            <a:endParaRPr lang="en-US" altLang="ja-JP" sz="2400" dirty="0" smtClean="0"/>
          </a:p>
          <a:p>
            <a:pPr lvl="1" indent="-342900"/>
            <a:r>
              <a:rPr lang="ja-JP" altLang="en-US" sz="2400" dirty="0" smtClean="0"/>
              <a:t>上界</a:t>
            </a:r>
            <a:r>
              <a:rPr lang="en-US" altLang="ja-JP" sz="2400" dirty="0" smtClean="0"/>
              <a:t>PP</a:t>
            </a:r>
            <a:r>
              <a:rPr lang="ja-JP" altLang="en-US" sz="2400" dirty="0" smtClean="0"/>
              <a:t>（あるいはそのサブクラス</a:t>
            </a:r>
            <a:r>
              <a:rPr lang="en-US" altLang="ja-JP" sz="2400" dirty="0" smtClean="0"/>
              <a:t>A</a:t>
            </a:r>
            <a:r>
              <a:rPr lang="en-US" altLang="ja-JP" sz="2400" baseline="-25000" dirty="0" smtClean="0"/>
              <a:t>0</a:t>
            </a:r>
            <a:r>
              <a:rPr lang="en-US" altLang="ja-JP" sz="2400" dirty="0" smtClean="0"/>
              <a:t>PP=SBQP</a:t>
            </a:r>
            <a:r>
              <a:rPr lang="ja-JP" altLang="en-US" sz="2400" dirty="0" smtClean="0"/>
              <a:t>）と</a:t>
            </a:r>
            <a:r>
              <a:rPr lang="ja-JP" altLang="en-US" sz="2400" dirty="0"/>
              <a:t>の関係不明</a:t>
            </a:r>
            <a:endParaRPr lang="en-US" altLang="ja-JP" sz="2400" dirty="0" smtClean="0"/>
          </a:p>
          <a:p>
            <a:pPr marL="0" indent="0">
              <a:buNone/>
            </a:pPr>
            <a:r>
              <a:rPr kumimoji="1" lang="en-US" altLang="ja-JP" sz="2800" dirty="0" smtClean="0">
                <a:solidFill>
                  <a:srgbClr val="FF0000"/>
                </a:solidFill>
              </a:rPr>
              <a:t>[Th. 2] QMA</a:t>
            </a:r>
            <a:r>
              <a:rPr kumimoji="1" lang="en-US" altLang="ja-JP" sz="2800" dirty="0" smtClean="0">
                <a:solidFill>
                  <a:srgbClr val="FF0000"/>
                </a:solidFill>
                <a:latin typeface="ＭＳ ゴシック"/>
                <a:ea typeface="ＭＳ ゴシック"/>
              </a:rPr>
              <a:t>⊆</a:t>
            </a:r>
            <a:r>
              <a:rPr kumimoji="1" lang="en-US" altLang="ja-JP" sz="2800" dirty="0" smtClean="0">
                <a:solidFill>
                  <a:srgbClr val="FF0000"/>
                </a:solidFill>
              </a:rPr>
              <a:t>QMA</a:t>
            </a:r>
            <a:r>
              <a:rPr kumimoji="1" lang="en-US" altLang="ja-JP" sz="2800" baseline="-25000" dirty="0" smtClean="0">
                <a:solidFill>
                  <a:srgbClr val="FF0000"/>
                </a:solidFill>
              </a:rPr>
              <a:t>1</a:t>
            </a:r>
            <a:r>
              <a:rPr kumimoji="1" lang="en-US" altLang="ja-JP" sz="2800" baseline="30000" dirty="0" smtClean="0">
                <a:solidFill>
                  <a:srgbClr val="FF0000"/>
                </a:solidFill>
              </a:rPr>
              <a:t>const-EPR</a:t>
            </a:r>
          </a:p>
          <a:p>
            <a:pPr lvl="1" indent="-342900"/>
            <a:r>
              <a:rPr lang="en-US" altLang="ja-JP" sz="2400" dirty="0" smtClean="0"/>
              <a:t>QMA</a:t>
            </a:r>
            <a:r>
              <a:rPr lang="ja-JP" altLang="en-US" sz="2400" dirty="0" smtClean="0"/>
              <a:t>は証明者と検証者が</a:t>
            </a:r>
            <a:r>
              <a:rPr lang="en-US" altLang="ja-JP" sz="2400" dirty="0" smtClean="0"/>
              <a:t>O(1)</a:t>
            </a:r>
            <a:r>
              <a:rPr lang="ja-JP" altLang="en-US" sz="2400" dirty="0" smtClean="0"/>
              <a:t>個の</a:t>
            </a:r>
            <a:r>
              <a:rPr lang="en-US" altLang="ja-JP" sz="2400" dirty="0" smtClean="0"/>
              <a:t>EPR</a:t>
            </a:r>
            <a:r>
              <a:rPr lang="ja-JP" altLang="en-US" sz="2400" dirty="0" smtClean="0"/>
              <a:t>対を共有することで片側誤り化可能</a:t>
            </a:r>
            <a:endParaRPr kumimoji="1" lang="en-US" altLang="ja-JP" sz="2400" dirty="0" smtClean="0"/>
          </a:p>
          <a:p>
            <a:pPr marL="0" indent="0">
              <a:buNone/>
            </a:pPr>
            <a:r>
              <a:rPr lang="en-US" altLang="ja-JP" sz="2800" dirty="0" smtClean="0">
                <a:solidFill>
                  <a:srgbClr val="FF0000"/>
                </a:solidFill>
              </a:rPr>
              <a:t>[Th. 3] QIP(m)</a:t>
            </a:r>
            <a:r>
              <a:rPr lang="en-US" altLang="ja-JP" sz="2800" dirty="0" smtClean="0">
                <a:solidFill>
                  <a:srgbClr val="FF0000"/>
                </a:solidFill>
                <a:latin typeface="ＭＳ ゴシック"/>
                <a:ea typeface="ＭＳ ゴシック"/>
              </a:rPr>
              <a:t>⊆</a:t>
            </a:r>
            <a:r>
              <a:rPr lang="en-US" altLang="ja-JP" sz="2800" dirty="0" smtClean="0">
                <a:solidFill>
                  <a:srgbClr val="FF0000"/>
                </a:solidFill>
              </a:rPr>
              <a:t>QIP</a:t>
            </a:r>
            <a:r>
              <a:rPr lang="en-US" altLang="ja-JP" sz="2800" baseline="-25000" dirty="0" smtClean="0">
                <a:solidFill>
                  <a:srgbClr val="FF0000"/>
                </a:solidFill>
              </a:rPr>
              <a:t>1</a:t>
            </a:r>
            <a:r>
              <a:rPr lang="en-US" altLang="ja-JP" sz="2800" dirty="0" smtClean="0">
                <a:solidFill>
                  <a:srgbClr val="FF0000"/>
                </a:solidFill>
              </a:rPr>
              <a:t>(m+1) for any m</a:t>
            </a:r>
            <a:r>
              <a:rPr lang="en-US" altLang="ja-JP" sz="2800" dirty="0" smtClean="0">
                <a:solidFill>
                  <a:srgbClr val="FF0000"/>
                </a:solidFill>
                <a:latin typeface="ＭＳ ゴシック"/>
                <a:ea typeface="ＭＳ ゴシック"/>
              </a:rPr>
              <a:t>≥</a:t>
            </a:r>
            <a:r>
              <a:rPr lang="en-US" altLang="ja-JP" sz="2800" dirty="0" smtClean="0">
                <a:solidFill>
                  <a:srgbClr val="FF0000"/>
                </a:solidFill>
              </a:rPr>
              <a:t>2</a:t>
            </a:r>
          </a:p>
          <a:p>
            <a:pPr lvl="1" indent="-342900"/>
            <a:r>
              <a:rPr kumimoji="1" lang="en-US" altLang="ja-JP" sz="2400" dirty="0" smtClean="0"/>
              <a:t>QIP(m)</a:t>
            </a:r>
            <a:r>
              <a:rPr lang="en-US" altLang="ja-JP" sz="2400" dirty="0" smtClean="0">
                <a:latin typeface="ＭＳ ゴシック"/>
                <a:ea typeface="ＭＳ ゴシック"/>
              </a:rPr>
              <a:t>⊆</a:t>
            </a:r>
            <a:r>
              <a:rPr lang="en-US" altLang="ja-JP" sz="2400" dirty="0" smtClean="0"/>
              <a:t>QIP</a:t>
            </a:r>
            <a:r>
              <a:rPr lang="en-US" altLang="ja-JP" sz="2400" baseline="-25000" dirty="0" smtClean="0"/>
              <a:t>1</a:t>
            </a:r>
            <a:r>
              <a:rPr lang="en-US" altLang="ja-JP" sz="2400" dirty="0" smtClean="0"/>
              <a:t>(m+2) </a:t>
            </a:r>
            <a:r>
              <a:rPr kumimoji="1" lang="en-US" altLang="ja-JP" sz="2400" dirty="0" smtClean="0"/>
              <a:t>[KW00] </a:t>
            </a:r>
            <a:r>
              <a:rPr kumimoji="1" lang="ja-JP" altLang="en-US" sz="2400" dirty="0" smtClean="0"/>
              <a:t>を改良（ＱＩＰの並列化を使わない直接的証明）</a:t>
            </a:r>
            <a:endParaRPr kumimoji="1" lang="en-US" altLang="ja-JP" sz="2400" dirty="0" smtClean="0"/>
          </a:p>
          <a:p>
            <a:pPr marL="0" indent="0">
              <a:buNone/>
            </a:pPr>
            <a:r>
              <a:rPr kumimoji="1" lang="en-US" altLang="ja-JP" sz="2800" dirty="0" smtClean="0">
                <a:solidFill>
                  <a:srgbClr val="0070C0"/>
                </a:solidFill>
              </a:rPr>
              <a:t>[OPEN] </a:t>
            </a:r>
          </a:p>
          <a:p>
            <a:pPr lvl="1" indent="-342900"/>
            <a:r>
              <a:rPr lang="en-US" altLang="ja-JP" sz="2400" dirty="0" smtClean="0"/>
              <a:t>QMA=QMA</a:t>
            </a:r>
            <a:r>
              <a:rPr lang="en-US" altLang="ja-JP" sz="2400" baseline="-25000" dirty="0" smtClean="0"/>
              <a:t>1</a:t>
            </a:r>
            <a:r>
              <a:rPr lang="en-US" altLang="ja-JP" sz="2400" dirty="0" smtClean="0"/>
              <a:t>?</a:t>
            </a:r>
            <a:r>
              <a:rPr kumimoji="1" lang="en-US" altLang="ja-JP" sz="2400" dirty="0" smtClean="0"/>
              <a:t> </a:t>
            </a:r>
          </a:p>
          <a:p>
            <a:pPr lvl="1" indent="-342900"/>
            <a:r>
              <a:rPr lang="en-US" altLang="ja-JP" sz="2400" dirty="0" smtClean="0"/>
              <a:t>QIP(2)=QIP</a:t>
            </a:r>
            <a:r>
              <a:rPr lang="en-US" altLang="ja-JP" sz="2400" baseline="-25000" dirty="0" smtClean="0"/>
              <a:t>1</a:t>
            </a:r>
            <a:r>
              <a:rPr lang="en-US" altLang="ja-JP" sz="2400" dirty="0" smtClean="0"/>
              <a:t>(2)?</a:t>
            </a:r>
          </a:p>
          <a:p>
            <a:pPr lvl="1" indent="-342900"/>
            <a:r>
              <a:rPr lang="en-US" altLang="ja-JP" sz="2400" dirty="0" smtClean="0"/>
              <a:t>QMA[2]=QMA</a:t>
            </a:r>
            <a:r>
              <a:rPr lang="en-US" altLang="ja-JP" sz="2400" baseline="-25000" dirty="0" smtClean="0"/>
              <a:t>1</a:t>
            </a:r>
            <a:r>
              <a:rPr lang="en-US" altLang="ja-JP" sz="2400" dirty="0" smtClean="0"/>
              <a:t>[2]?</a:t>
            </a:r>
          </a:p>
          <a:p>
            <a:pPr lvl="1" indent="-342900"/>
            <a:endParaRPr kumimoji="1" lang="en-US" altLang="ja-JP" sz="2400" dirty="0" smtClean="0"/>
          </a:p>
          <a:p>
            <a:pPr lvl="1" indent="-342900"/>
            <a:endParaRPr kumimoji="1" lang="en-US" altLang="ja-JP" sz="2400" dirty="0" smtClean="0"/>
          </a:p>
          <a:p>
            <a:endParaRPr kumimoji="1" lang="ja-JP" altLang="en-US" dirty="0"/>
          </a:p>
        </p:txBody>
      </p:sp>
    </p:spTree>
    <p:extLst>
      <p:ext uri="{BB962C8B-B14F-4D97-AF65-F5344CB8AC3E}">
        <p14:creationId xmlns:p14="http://schemas.microsoft.com/office/powerpoint/2010/main" val="1293246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wipe(left)">
                                      <p:cBhvr>
                                        <p:cTn id="7" dur="500"/>
                                        <p:tgtEl>
                                          <p:spTgt spid="3">
                                            <p:txEl>
                                              <p:pRg st="7" end="7"/>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wipe(left)">
                                      <p:cBhvr>
                                        <p:cTn id="10" dur="500"/>
                                        <p:tgtEl>
                                          <p:spTgt spid="3">
                                            <p:txEl>
                                              <p:pRg st="8" end="8"/>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wipe(left)">
                                      <p:cBhvr>
                                        <p:cTn id="13" dur="500"/>
                                        <p:tgtEl>
                                          <p:spTgt spid="3">
                                            <p:txEl>
                                              <p:pRg st="9" end="9"/>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10" end="10"/>
                                            </p:txEl>
                                          </p:spTgt>
                                        </p:tgtEl>
                                        <p:attrNameLst>
                                          <p:attrName>style.visibility</p:attrName>
                                        </p:attrNameLst>
                                      </p:cBhvr>
                                      <p:to>
                                        <p:strVal val="visible"/>
                                      </p:to>
                                    </p:set>
                                    <p:animEffect transition="in" filter="wipe(left)">
                                      <p:cBhvr>
                                        <p:cTn id="1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0070C0"/>
                </a:solidFill>
              </a:rPr>
              <a:t>結果</a:t>
            </a:r>
            <a:endParaRPr kumimoji="1" lang="ja-JP" altLang="en-US" dirty="0">
              <a:solidFill>
                <a:srgbClr val="0070C0"/>
              </a:solidFill>
            </a:endParaRPr>
          </a:p>
        </p:txBody>
      </p:sp>
      <p:sp>
        <p:nvSpPr>
          <p:cNvPr id="5" name="コンテンツ プレースホルダー 2"/>
          <p:cNvSpPr>
            <a:spLocks noGrp="1"/>
          </p:cNvSpPr>
          <p:nvPr>
            <p:ph idx="1"/>
          </p:nvPr>
        </p:nvSpPr>
        <p:spPr>
          <a:xfrm>
            <a:off x="251520" y="1628800"/>
            <a:ext cx="8712968" cy="2808312"/>
          </a:xfrm>
        </p:spPr>
        <p:txBody>
          <a:bodyPr>
            <a:normAutofit/>
          </a:bodyPr>
          <a:lstStyle/>
          <a:p>
            <a:pPr marL="0" indent="0">
              <a:buNone/>
            </a:pPr>
            <a:r>
              <a:rPr kumimoji="1" lang="en-US" altLang="ja-JP" sz="4000" dirty="0" smtClean="0"/>
              <a:t>[Th. 1] QMA</a:t>
            </a:r>
            <a:r>
              <a:rPr kumimoji="1" lang="en-US" altLang="ja-JP" sz="4000" dirty="0" smtClean="0">
                <a:latin typeface="ＭＳ ゴシック"/>
                <a:ea typeface="ＭＳ ゴシック"/>
              </a:rPr>
              <a:t>⊆</a:t>
            </a:r>
            <a:r>
              <a:rPr kumimoji="1" lang="en-US" altLang="ja-JP" sz="4000" dirty="0" smtClean="0"/>
              <a:t>QIP</a:t>
            </a:r>
            <a:r>
              <a:rPr kumimoji="1" lang="en-US" altLang="ja-JP" sz="4000" baseline="-25000" dirty="0" smtClean="0"/>
              <a:t>1</a:t>
            </a:r>
            <a:r>
              <a:rPr kumimoji="1" lang="en-US" altLang="ja-JP" sz="4000" dirty="0" smtClean="0"/>
              <a:t>(2)</a:t>
            </a:r>
          </a:p>
          <a:p>
            <a:pPr marL="0" indent="0">
              <a:buNone/>
            </a:pPr>
            <a:endParaRPr kumimoji="1" lang="en-US" altLang="ja-JP" sz="1000" dirty="0" smtClean="0"/>
          </a:p>
          <a:p>
            <a:pPr marL="0" indent="0">
              <a:buNone/>
            </a:pPr>
            <a:r>
              <a:rPr kumimoji="1" lang="en-US" altLang="ja-JP" sz="4000" dirty="0" smtClean="0"/>
              <a:t>[Th. 2] QMA</a:t>
            </a:r>
            <a:r>
              <a:rPr kumimoji="1" lang="en-US" altLang="ja-JP" sz="4000" dirty="0" smtClean="0">
                <a:latin typeface="ＭＳ ゴシック"/>
                <a:ea typeface="ＭＳ ゴシック"/>
              </a:rPr>
              <a:t>⊆</a:t>
            </a:r>
            <a:r>
              <a:rPr kumimoji="1" lang="en-US" altLang="ja-JP" sz="4000" dirty="0" smtClean="0"/>
              <a:t>QMA</a:t>
            </a:r>
            <a:r>
              <a:rPr kumimoji="1" lang="en-US" altLang="ja-JP" sz="4000" baseline="-25000" dirty="0" smtClean="0"/>
              <a:t>1</a:t>
            </a:r>
            <a:r>
              <a:rPr kumimoji="1" lang="en-US" altLang="ja-JP" sz="4000" baseline="30000" dirty="0" smtClean="0"/>
              <a:t>const-EPR</a:t>
            </a:r>
          </a:p>
          <a:p>
            <a:pPr marL="0" indent="0">
              <a:buNone/>
            </a:pPr>
            <a:endParaRPr kumimoji="1" lang="en-US" altLang="ja-JP" sz="1000" baseline="30000" dirty="0" smtClean="0"/>
          </a:p>
          <a:p>
            <a:pPr marL="0" indent="0">
              <a:buNone/>
            </a:pPr>
            <a:r>
              <a:rPr lang="en-US" altLang="ja-JP" sz="4000" dirty="0" smtClean="0"/>
              <a:t>[Th. 3] QIP(m)</a:t>
            </a:r>
            <a:r>
              <a:rPr lang="en-US" altLang="ja-JP" sz="4000" dirty="0" smtClean="0">
                <a:latin typeface="ＭＳ ゴシック"/>
                <a:ea typeface="ＭＳ ゴシック"/>
              </a:rPr>
              <a:t>⊆</a:t>
            </a:r>
            <a:r>
              <a:rPr lang="en-US" altLang="ja-JP" sz="4000" dirty="0" smtClean="0"/>
              <a:t>QIP</a:t>
            </a:r>
            <a:r>
              <a:rPr lang="en-US" altLang="ja-JP" sz="4000" baseline="-25000" dirty="0" smtClean="0"/>
              <a:t>1</a:t>
            </a:r>
            <a:r>
              <a:rPr lang="en-US" altLang="ja-JP" sz="4000" dirty="0" smtClean="0"/>
              <a:t>(m+1) for any m</a:t>
            </a:r>
            <a:r>
              <a:rPr lang="en-US" altLang="ja-JP" sz="4000" dirty="0" smtClean="0">
                <a:latin typeface="ＭＳ ゴシック"/>
                <a:ea typeface="ＭＳ ゴシック"/>
              </a:rPr>
              <a:t>≥</a:t>
            </a:r>
            <a:r>
              <a:rPr lang="en-US" altLang="ja-JP" sz="4000" dirty="0" smtClean="0"/>
              <a:t>2</a:t>
            </a:r>
            <a:endParaRPr kumimoji="1" lang="en-US" altLang="ja-JP" sz="4000" dirty="0" smtClean="0"/>
          </a:p>
          <a:p>
            <a:endParaRPr kumimoji="1" lang="ja-JP" altLang="en-US" sz="4000" dirty="0"/>
          </a:p>
        </p:txBody>
      </p:sp>
    </p:spTree>
    <p:extLst>
      <p:ext uri="{BB962C8B-B14F-4D97-AF65-F5344CB8AC3E}">
        <p14:creationId xmlns:p14="http://schemas.microsoft.com/office/powerpoint/2010/main" val="3732086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lstStyle/>
          <a:p>
            <a:r>
              <a:rPr kumimoji="1" lang="en-US" altLang="ja-JP" dirty="0" smtClean="0">
                <a:solidFill>
                  <a:srgbClr val="0070C0"/>
                </a:solidFill>
              </a:rPr>
              <a:t>QMA</a:t>
            </a:r>
            <a:endParaRPr kumimoji="1" lang="ja-JP" altLang="en-US" dirty="0">
              <a:solidFill>
                <a:srgbClr val="0070C0"/>
              </a:solidFill>
            </a:endParaRPr>
          </a:p>
        </p:txBody>
      </p:sp>
      <p:sp>
        <p:nvSpPr>
          <p:cNvPr id="3" name="コンテンツ プレースホルダー 2"/>
          <p:cNvSpPr>
            <a:spLocks noGrp="1"/>
          </p:cNvSpPr>
          <p:nvPr>
            <p:ph idx="1"/>
          </p:nvPr>
        </p:nvSpPr>
        <p:spPr>
          <a:xfrm>
            <a:off x="323528" y="1124744"/>
            <a:ext cx="8363272" cy="5544616"/>
          </a:xfrm>
        </p:spPr>
        <p:txBody>
          <a:bodyPr>
            <a:normAutofit/>
          </a:bodyPr>
          <a:lstStyle/>
          <a:p>
            <a:r>
              <a:rPr kumimoji="1" lang="en-US" altLang="ja-JP" sz="2800" dirty="0" smtClean="0">
                <a:solidFill>
                  <a:srgbClr val="00B050"/>
                </a:solidFill>
              </a:rPr>
              <a:t>NP</a:t>
            </a:r>
            <a:r>
              <a:rPr kumimoji="1" lang="ja-JP" altLang="en-US" sz="2800" dirty="0" smtClean="0">
                <a:solidFill>
                  <a:srgbClr val="00B050"/>
                </a:solidFill>
              </a:rPr>
              <a:t>の量子版</a:t>
            </a:r>
            <a:endParaRPr kumimoji="1" lang="en-US" altLang="ja-JP" sz="2800" dirty="0" smtClean="0">
              <a:solidFill>
                <a:srgbClr val="00B050"/>
              </a:solidFill>
            </a:endParaRPr>
          </a:p>
          <a:p>
            <a:pPr lvl="1"/>
            <a:r>
              <a:rPr kumimoji="1" lang="en-US" altLang="ja-JP" sz="2400" dirty="0" smtClean="0"/>
              <a:t>Knill, Kitaev, Watrous (90</a:t>
            </a:r>
            <a:r>
              <a:rPr kumimoji="1" lang="ja-JP" altLang="en-US" sz="2400" dirty="0" smtClean="0"/>
              <a:t>年代後半</a:t>
            </a:r>
            <a:r>
              <a:rPr kumimoji="1" lang="en-US" altLang="ja-JP" sz="2400" dirty="0" smtClean="0"/>
              <a:t>)</a:t>
            </a:r>
          </a:p>
          <a:p>
            <a:pPr lvl="1"/>
            <a:r>
              <a:rPr lang="en-US" altLang="ja-JP" sz="2400" dirty="0" smtClean="0"/>
              <a:t>Kitaev</a:t>
            </a:r>
            <a:r>
              <a:rPr lang="ja-JP" altLang="en-US" sz="2400" dirty="0" smtClean="0"/>
              <a:t>は</a:t>
            </a:r>
            <a:r>
              <a:rPr lang="en-US" altLang="ja-JP" sz="2400" dirty="0" smtClean="0"/>
              <a:t>BQNP</a:t>
            </a:r>
            <a:r>
              <a:rPr lang="ja-JP" altLang="en-US" sz="2400" dirty="0" smtClean="0"/>
              <a:t>（</a:t>
            </a:r>
            <a:r>
              <a:rPr lang="en-US" altLang="ja-JP" sz="2400" dirty="0" smtClean="0"/>
              <a:t>Bounded-error Quantum NP</a:t>
            </a:r>
            <a:r>
              <a:rPr lang="ja-JP" altLang="en-US" sz="2400" dirty="0" smtClean="0"/>
              <a:t>）と命名したが現在は</a:t>
            </a:r>
            <a:r>
              <a:rPr lang="en-US" altLang="ja-JP" sz="2400" dirty="0" smtClean="0"/>
              <a:t>Watrous</a:t>
            </a:r>
            <a:r>
              <a:rPr lang="ja-JP" altLang="en-US" sz="2400" dirty="0" smtClean="0"/>
              <a:t>が提案した名前</a:t>
            </a:r>
            <a:r>
              <a:rPr lang="en-US" altLang="ja-JP" sz="2400" dirty="0" smtClean="0"/>
              <a:t>QMA</a:t>
            </a:r>
            <a:r>
              <a:rPr lang="ja-JP" altLang="en-US" sz="2400" dirty="0" smtClean="0"/>
              <a:t>（</a:t>
            </a:r>
            <a:r>
              <a:rPr lang="en-US" altLang="ja-JP" sz="2400" dirty="0" smtClean="0"/>
              <a:t>Quantum Merlin-Arthur</a:t>
            </a:r>
            <a:r>
              <a:rPr lang="ja-JP" altLang="en-US" sz="2400" dirty="0" smtClean="0"/>
              <a:t>）の名で統一されている・・・</a:t>
            </a:r>
            <a:endParaRPr lang="en-US" altLang="ja-JP" sz="2400" dirty="0" smtClean="0"/>
          </a:p>
          <a:p>
            <a:pPr lvl="1"/>
            <a:r>
              <a:rPr kumimoji="1" lang="ja-JP" altLang="en-US" sz="2400" dirty="0" smtClean="0">
                <a:solidFill>
                  <a:srgbClr val="FF0000"/>
                </a:solidFill>
              </a:rPr>
              <a:t>量子的に効率的に検証可能</a:t>
            </a:r>
            <a:r>
              <a:rPr kumimoji="1" lang="ja-JP" altLang="en-US" sz="2400" dirty="0" smtClean="0"/>
              <a:t>な問題のクラス</a:t>
            </a:r>
            <a:endParaRPr kumimoji="1" lang="en-US" altLang="ja-JP" sz="2400" dirty="0" smtClean="0"/>
          </a:p>
          <a:p>
            <a:pPr lvl="1"/>
            <a:r>
              <a:rPr kumimoji="1" lang="en-US" altLang="ja-JP" sz="2400" dirty="0" smtClean="0"/>
              <a:t>P</a:t>
            </a:r>
            <a:r>
              <a:rPr kumimoji="1" lang="ja-JP" altLang="en-US" sz="2400" dirty="0" smtClean="0"/>
              <a:t>の量子版である</a:t>
            </a:r>
            <a:r>
              <a:rPr kumimoji="1" lang="en-US" altLang="ja-JP" sz="2400" dirty="0" smtClean="0"/>
              <a:t>BQP</a:t>
            </a:r>
            <a:r>
              <a:rPr kumimoji="1" lang="ja-JP" altLang="en-US" sz="2400" dirty="0" smtClean="0"/>
              <a:t>（</a:t>
            </a:r>
            <a:r>
              <a:rPr kumimoji="1" lang="en-US" altLang="ja-JP" sz="2400" dirty="0" smtClean="0"/>
              <a:t>Bounded-error Quantum P</a:t>
            </a:r>
            <a:r>
              <a:rPr kumimoji="1" lang="ja-JP" altLang="en-US" sz="2400" dirty="0" smtClean="0"/>
              <a:t>）とともに最重要な量子計算量クラス</a:t>
            </a:r>
            <a:endParaRPr kumimoji="1" lang="en-US" altLang="ja-JP" sz="2400" dirty="0" smtClean="0"/>
          </a:p>
          <a:p>
            <a:pPr lvl="1"/>
            <a:r>
              <a:rPr kumimoji="1" lang="en-US" altLang="ja-JP" sz="2400" dirty="0" smtClean="0"/>
              <a:t>Kitaev</a:t>
            </a:r>
            <a:r>
              <a:rPr kumimoji="1" lang="ja-JP" altLang="en-US" sz="2400" dirty="0" smtClean="0"/>
              <a:t>による最初の</a:t>
            </a:r>
            <a:r>
              <a:rPr kumimoji="1" lang="en-US" altLang="ja-JP" sz="2400" dirty="0" smtClean="0"/>
              <a:t>QMA</a:t>
            </a:r>
            <a:r>
              <a:rPr kumimoji="1" lang="ja-JP" altLang="en-US" sz="2400" dirty="0" smtClean="0"/>
              <a:t>完全問題以来，</a:t>
            </a:r>
            <a:r>
              <a:rPr kumimoji="1" lang="en-US" altLang="ja-JP" sz="2400" dirty="0" smtClean="0"/>
              <a:t>QMA</a:t>
            </a:r>
            <a:r>
              <a:rPr kumimoji="1" lang="ja-JP" altLang="en-US" sz="2400" dirty="0" smtClean="0"/>
              <a:t>完全（困難）</a:t>
            </a:r>
            <a:r>
              <a:rPr lang="ja-JP" altLang="en-US" sz="2400" dirty="0" smtClean="0"/>
              <a:t>問題の</a:t>
            </a:r>
            <a:r>
              <a:rPr lang="ja-JP" altLang="en-US" sz="2400" dirty="0"/>
              <a:t>研究盛ん</a:t>
            </a:r>
            <a:r>
              <a:rPr lang="ja-JP" altLang="en-US" sz="2400" dirty="0" smtClean="0"/>
              <a:t>（</a:t>
            </a:r>
            <a:r>
              <a:rPr lang="en-US" altLang="ja-JP" sz="2400" dirty="0" smtClean="0"/>
              <a:t>50</a:t>
            </a:r>
            <a:r>
              <a:rPr lang="ja-JP" altLang="en-US" sz="2400" dirty="0" smtClean="0"/>
              <a:t>程度？）</a:t>
            </a:r>
            <a:endParaRPr lang="en-US" altLang="ja-JP" sz="2400" dirty="0" smtClean="0"/>
          </a:p>
          <a:p>
            <a:pPr lvl="1"/>
            <a:r>
              <a:rPr kumimoji="1" lang="ja-JP" altLang="en-US" sz="2400" dirty="0" smtClean="0"/>
              <a:t>下界： </a:t>
            </a:r>
            <a:r>
              <a:rPr kumimoji="1" lang="en-US" altLang="ja-JP" sz="2400" dirty="0" smtClean="0"/>
              <a:t>MA (&amp; BQP)</a:t>
            </a:r>
          </a:p>
          <a:p>
            <a:pPr lvl="1"/>
            <a:r>
              <a:rPr kumimoji="1" lang="ja-JP" altLang="en-US" sz="2400" dirty="0" smtClean="0"/>
              <a:t>上界</a:t>
            </a:r>
            <a:r>
              <a:rPr lang="ja-JP" altLang="en-US" sz="2400" dirty="0"/>
              <a:t>：</a:t>
            </a:r>
            <a:r>
              <a:rPr kumimoji="1" lang="ja-JP" altLang="en-US" sz="2400" dirty="0" smtClean="0"/>
              <a:t> </a:t>
            </a:r>
            <a:r>
              <a:rPr kumimoji="1" lang="en-US" altLang="ja-JP" sz="2400" dirty="0" smtClean="0"/>
              <a:t>PP</a:t>
            </a:r>
            <a:r>
              <a:rPr kumimoji="1" lang="ja-JP" altLang="en-US" sz="2400" dirty="0" smtClean="0"/>
              <a:t>（のサブクラス</a:t>
            </a:r>
            <a:r>
              <a:rPr lang="en-US" altLang="ja-JP" sz="2400" dirty="0" smtClean="0"/>
              <a:t>A</a:t>
            </a:r>
            <a:r>
              <a:rPr lang="en-US" altLang="ja-JP" sz="2400" baseline="-25000" dirty="0" smtClean="0"/>
              <a:t>0</a:t>
            </a:r>
            <a:r>
              <a:rPr lang="en-US" altLang="ja-JP" sz="2400" dirty="0" smtClean="0"/>
              <a:t>PP=SBQP</a:t>
            </a:r>
            <a:r>
              <a:rPr kumimoji="1" lang="ja-JP" altLang="en-US" sz="2400" dirty="0" smtClean="0"/>
              <a:t>）</a:t>
            </a:r>
            <a:endParaRPr kumimoji="1" lang="ja-JP" altLang="en-US" sz="2400" dirty="0"/>
          </a:p>
        </p:txBody>
      </p:sp>
    </p:spTree>
    <p:extLst>
      <p:ext uri="{BB962C8B-B14F-4D97-AF65-F5344CB8AC3E}">
        <p14:creationId xmlns:p14="http://schemas.microsoft.com/office/powerpoint/2010/main" val="2875888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left)">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wipe(left)">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wipe(left)">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solidFill>
                  <a:srgbClr val="0070C0"/>
                </a:solidFill>
              </a:rPr>
              <a:t>計算量クラス間の包含関係</a:t>
            </a:r>
            <a:endParaRPr kumimoji="1" lang="ja-JP" altLang="en-US" sz="3600" dirty="0">
              <a:solidFill>
                <a:srgbClr val="0070C0"/>
              </a:solidFill>
            </a:endParaRPr>
          </a:p>
        </p:txBody>
      </p:sp>
      <p:sp>
        <p:nvSpPr>
          <p:cNvPr id="4" name="テキスト ボックス 3"/>
          <p:cNvSpPr txBox="1"/>
          <p:nvPr/>
        </p:nvSpPr>
        <p:spPr>
          <a:xfrm>
            <a:off x="4283968" y="6135687"/>
            <a:ext cx="576064" cy="461665"/>
          </a:xfrm>
          <a:prstGeom prst="rect">
            <a:avLst/>
          </a:prstGeom>
          <a:noFill/>
        </p:spPr>
        <p:txBody>
          <a:bodyPr wrap="square" rtlCol="0">
            <a:spAutoFit/>
          </a:bodyPr>
          <a:lstStyle/>
          <a:p>
            <a:r>
              <a:rPr kumimoji="1" lang="en-US" altLang="ja-JP" sz="2400" dirty="0" smtClean="0"/>
              <a:t>P</a:t>
            </a:r>
            <a:endParaRPr kumimoji="1" lang="ja-JP" altLang="en-US" sz="2400" dirty="0"/>
          </a:p>
        </p:txBody>
      </p:sp>
      <p:sp>
        <p:nvSpPr>
          <p:cNvPr id="5" name="テキスト ボックス 4"/>
          <p:cNvSpPr txBox="1"/>
          <p:nvPr/>
        </p:nvSpPr>
        <p:spPr>
          <a:xfrm>
            <a:off x="5004048" y="4839543"/>
            <a:ext cx="576064" cy="461665"/>
          </a:xfrm>
          <a:prstGeom prst="rect">
            <a:avLst/>
          </a:prstGeom>
          <a:noFill/>
        </p:spPr>
        <p:txBody>
          <a:bodyPr wrap="square" rtlCol="0">
            <a:spAutoFit/>
          </a:bodyPr>
          <a:lstStyle/>
          <a:p>
            <a:r>
              <a:rPr kumimoji="1" lang="en-US" altLang="ja-JP" sz="2400" dirty="0" smtClean="0"/>
              <a:t>NP</a:t>
            </a:r>
            <a:endParaRPr kumimoji="1" lang="ja-JP" altLang="en-US" sz="2400" dirty="0"/>
          </a:p>
        </p:txBody>
      </p:sp>
      <p:sp>
        <p:nvSpPr>
          <p:cNvPr id="6" name="テキスト ボックス 5"/>
          <p:cNvSpPr txBox="1"/>
          <p:nvPr/>
        </p:nvSpPr>
        <p:spPr>
          <a:xfrm>
            <a:off x="3508648" y="5631631"/>
            <a:ext cx="703312" cy="461665"/>
          </a:xfrm>
          <a:prstGeom prst="rect">
            <a:avLst/>
          </a:prstGeom>
          <a:noFill/>
        </p:spPr>
        <p:txBody>
          <a:bodyPr wrap="square" rtlCol="0">
            <a:spAutoFit/>
          </a:bodyPr>
          <a:lstStyle/>
          <a:p>
            <a:r>
              <a:rPr lang="en-US" altLang="ja-JP" sz="2400" dirty="0" smtClean="0"/>
              <a:t>B</a:t>
            </a:r>
            <a:r>
              <a:rPr kumimoji="1" lang="en-US" altLang="ja-JP" sz="2400" dirty="0" smtClean="0"/>
              <a:t>PP</a:t>
            </a:r>
            <a:endParaRPr kumimoji="1" lang="ja-JP" altLang="en-US" sz="2400" dirty="0"/>
          </a:p>
        </p:txBody>
      </p:sp>
      <p:sp>
        <p:nvSpPr>
          <p:cNvPr id="7" name="テキスト ボックス 6"/>
          <p:cNvSpPr txBox="1"/>
          <p:nvPr/>
        </p:nvSpPr>
        <p:spPr>
          <a:xfrm>
            <a:off x="2987824" y="5055567"/>
            <a:ext cx="919336" cy="461665"/>
          </a:xfrm>
          <a:prstGeom prst="rect">
            <a:avLst/>
          </a:prstGeom>
          <a:noFill/>
        </p:spPr>
        <p:txBody>
          <a:bodyPr wrap="square" rtlCol="0">
            <a:spAutoFit/>
          </a:bodyPr>
          <a:lstStyle/>
          <a:p>
            <a:r>
              <a:rPr lang="en-US" altLang="ja-JP" sz="2400" dirty="0" smtClean="0">
                <a:solidFill>
                  <a:srgbClr val="FF0000"/>
                </a:solidFill>
              </a:rPr>
              <a:t>B</a:t>
            </a:r>
            <a:r>
              <a:rPr lang="en-US" altLang="ja-JP" sz="2400" dirty="0">
                <a:solidFill>
                  <a:srgbClr val="FF0000"/>
                </a:solidFill>
              </a:rPr>
              <a:t>Q</a:t>
            </a:r>
            <a:r>
              <a:rPr kumimoji="1" lang="en-US" altLang="ja-JP" sz="2400" dirty="0" smtClean="0">
                <a:solidFill>
                  <a:srgbClr val="FF0000"/>
                </a:solidFill>
              </a:rPr>
              <a:t>P</a:t>
            </a:r>
            <a:endParaRPr kumimoji="1" lang="ja-JP" altLang="en-US" sz="2400" dirty="0">
              <a:solidFill>
                <a:srgbClr val="FF0000"/>
              </a:solidFill>
            </a:endParaRPr>
          </a:p>
        </p:txBody>
      </p:sp>
      <p:sp>
        <p:nvSpPr>
          <p:cNvPr id="8" name="テキスト ボックス 7"/>
          <p:cNvSpPr txBox="1"/>
          <p:nvPr/>
        </p:nvSpPr>
        <p:spPr>
          <a:xfrm>
            <a:off x="4804792" y="3327375"/>
            <a:ext cx="919336" cy="461665"/>
          </a:xfrm>
          <a:prstGeom prst="rect">
            <a:avLst/>
          </a:prstGeom>
          <a:noFill/>
        </p:spPr>
        <p:txBody>
          <a:bodyPr wrap="square" rtlCol="0">
            <a:spAutoFit/>
          </a:bodyPr>
          <a:lstStyle/>
          <a:p>
            <a:r>
              <a:rPr lang="en-US" altLang="ja-JP" sz="2400" dirty="0" smtClean="0">
                <a:solidFill>
                  <a:srgbClr val="FF0000"/>
                </a:solidFill>
              </a:rPr>
              <a:t>QMA</a:t>
            </a:r>
            <a:endParaRPr kumimoji="1" lang="ja-JP" altLang="en-US" sz="2400" dirty="0">
              <a:solidFill>
                <a:srgbClr val="FF0000"/>
              </a:solidFill>
            </a:endParaRPr>
          </a:p>
        </p:txBody>
      </p:sp>
      <p:sp>
        <p:nvSpPr>
          <p:cNvPr id="9" name="テキスト ボックス 8"/>
          <p:cNvSpPr txBox="1"/>
          <p:nvPr/>
        </p:nvSpPr>
        <p:spPr>
          <a:xfrm>
            <a:off x="4948808" y="4119463"/>
            <a:ext cx="919336" cy="461665"/>
          </a:xfrm>
          <a:prstGeom prst="rect">
            <a:avLst/>
          </a:prstGeom>
          <a:noFill/>
        </p:spPr>
        <p:txBody>
          <a:bodyPr wrap="square" rtlCol="0">
            <a:spAutoFit/>
          </a:bodyPr>
          <a:lstStyle/>
          <a:p>
            <a:r>
              <a:rPr lang="en-US" altLang="ja-JP" sz="2400" dirty="0" smtClean="0"/>
              <a:t>MA</a:t>
            </a:r>
            <a:endParaRPr kumimoji="1" lang="ja-JP" altLang="en-US" sz="2400" dirty="0"/>
          </a:p>
        </p:txBody>
      </p:sp>
      <p:sp>
        <p:nvSpPr>
          <p:cNvPr id="10" name="テキスト ボックス 9"/>
          <p:cNvSpPr txBox="1"/>
          <p:nvPr/>
        </p:nvSpPr>
        <p:spPr>
          <a:xfrm>
            <a:off x="3203848" y="2132856"/>
            <a:ext cx="919336" cy="461665"/>
          </a:xfrm>
          <a:prstGeom prst="rect">
            <a:avLst/>
          </a:prstGeom>
          <a:noFill/>
        </p:spPr>
        <p:txBody>
          <a:bodyPr wrap="square" rtlCol="0">
            <a:spAutoFit/>
          </a:bodyPr>
          <a:lstStyle/>
          <a:p>
            <a:r>
              <a:rPr lang="en-US" altLang="ja-JP" sz="2400" dirty="0"/>
              <a:t>P</a:t>
            </a:r>
            <a:r>
              <a:rPr kumimoji="1" lang="en-US" altLang="ja-JP" sz="2400" dirty="0" smtClean="0"/>
              <a:t>P</a:t>
            </a:r>
            <a:endParaRPr kumimoji="1" lang="ja-JP" altLang="en-US" sz="2400" dirty="0"/>
          </a:p>
        </p:txBody>
      </p:sp>
      <p:sp>
        <p:nvSpPr>
          <p:cNvPr id="11" name="テキスト ボックス 10"/>
          <p:cNvSpPr txBox="1"/>
          <p:nvPr/>
        </p:nvSpPr>
        <p:spPr>
          <a:xfrm>
            <a:off x="3805064" y="1412776"/>
            <a:ext cx="1775048" cy="461665"/>
          </a:xfrm>
          <a:prstGeom prst="rect">
            <a:avLst/>
          </a:prstGeom>
          <a:noFill/>
        </p:spPr>
        <p:txBody>
          <a:bodyPr wrap="square" rtlCol="0">
            <a:spAutoFit/>
          </a:bodyPr>
          <a:lstStyle/>
          <a:p>
            <a:r>
              <a:rPr kumimoji="1" lang="en-US" altLang="ja-JP" sz="2400" dirty="0" smtClean="0"/>
              <a:t>PSPACE</a:t>
            </a:r>
            <a:endParaRPr kumimoji="1" lang="ja-JP" altLang="en-US" sz="2400" dirty="0"/>
          </a:p>
        </p:txBody>
      </p:sp>
      <p:sp>
        <p:nvSpPr>
          <p:cNvPr id="12" name="テキスト ボックス 11"/>
          <p:cNvSpPr txBox="1"/>
          <p:nvPr/>
        </p:nvSpPr>
        <p:spPr>
          <a:xfrm>
            <a:off x="6388968" y="2391271"/>
            <a:ext cx="919336" cy="461665"/>
          </a:xfrm>
          <a:prstGeom prst="rect">
            <a:avLst/>
          </a:prstGeom>
          <a:noFill/>
        </p:spPr>
        <p:txBody>
          <a:bodyPr wrap="square" rtlCol="0">
            <a:spAutoFit/>
          </a:bodyPr>
          <a:lstStyle/>
          <a:p>
            <a:r>
              <a:rPr kumimoji="1" lang="en-US" altLang="ja-JP" sz="2400" dirty="0" smtClean="0"/>
              <a:t>PH</a:t>
            </a:r>
            <a:endParaRPr kumimoji="1" lang="ja-JP" altLang="en-US" sz="2400" dirty="0"/>
          </a:p>
        </p:txBody>
      </p:sp>
      <p:sp>
        <p:nvSpPr>
          <p:cNvPr id="13" name="テキスト ボックス 12"/>
          <p:cNvSpPr txBox="1"/>
          <p:nvPr/>
        </p:nvSpPr>
        <p:spPr>
          <a:xfrm>
            <a:off x="251520" y="4077072"/>
            <a:ext cx="1179748" cy="461665"/>
          </a:xfrm>
          <a:prstGeom prst="rect">
            <a:avLst/>
          </a:prstGeom>
          <a:noFill/>
        </p:spPr>
        <p:txBody>
          <a:bodyPr wrap="square" rtlCol="0">
            <a:spAutoFit/>
          </a:bodyPr>
          <a:lstStyle/>
          <a:p>
            <a:r>
              <a:rPr lang="en-US" altLang="ja-JP" sz="2400" dirty="0" smtClean="0">
                <a:solidFill>
                  <a:schemeClr val="bg1">
                    <a:lumMod val="65000"/>
                  </a:schemeClr>
                </a:solidFill>
              </a:rPr>
              <a:t>AWP</a:t>
            </a:r>
            <a:r>
              <a:rPr kumimoji="1" lang="en-US" altLang="ja-JP" sz="2400" dirty="0" smtClean="0">
                <a:solidFill>
                  <a:schemeClr val="bg1">
                    <a:lumMod val="65000"/>
                  </a:schemeClr>
                </a:solidFill>
              </a:rPr>
              <a:t>P</a:t>
            </a:r>
            <a:endParaRPr kumimoji="1" lang="ja-JP" altLang="en-US" sz="2400" dirty="0">
              <a:solidFill>
                <a:schemeClr val="bg1">
                  <a:lumMod val="65000"/>
                </a:schemeClr>
              </a:solidFill>
            </a:endParaRPr>
          </a:p>
        </p:txBody>
      </p:sp>
      <p:sp>
        <p:nvSpPr>
          <p:cNvPr id="14" name="テキスト ボックス 13"/>
          <p:cNvSpPr txBox="1"/>
          <p:nvPr/>
        </p:nvSpPr>
        <p:spPr>
          <a:xfrm>
            <a:off x="107504" y="2880518"/>
            <a:ext cx="1746680" cy="461665"/>
          </a:xfrm>
          <a:prstGeom prst="rect">
            <a:avLst/>
          </a:prstGeom>
          <a:noFill/>
        </p:spPr>
        <p:txBody>
          <a:bodyPr wrap="square" rtlCol="0">
            <a:spAutoFit/>
          </a:bodyPr>
          <a:lstStyle/>
          <a:p>
            <a:r>
              <a:rPr lang="en-US" altLang="ja-JP" sz="2400" dirty="0" smtClean="0">
                <a:solidFill>
                  <a:schemeClr val="bg1">
                    <a:lumMod val="65000"/>
                  </a:schemeClr>
                </a:solidFill>
              </a:rPr>
              <a:t>SBQP=A</a:t>
            </a:r>
            <a:r>
              <a:rPr lang="en-US" altLang="ja-JP" sz="2400" baseline="-25000" dirty="0" smtClean="0">
                <a:solidFill>
                  <a:schemeClr val="bg1">
                    <a:lumMod val="65000"/>
                  </a:schemeClr>
                </a:solidFill>
              </a:rPr>
              <a:t>0</a:t>
            </a:r>
            <a:r>
              <a:rPr lang="en-US" altLang="ja-JP" sz="2400" dirty="0" smtClean="0">
                <a:solidFill>
                  <a:schemeClr val="bg1">
                    <a:lumMod val="65000"/>
                  </a:schemeClr>
                </a:solidFill>
              </a:rPr>
              <a:t>PP</a:t>
            </a:r>
            <a:endParaRPr kumimoji="1" lang="ja-JP" altLang="en-US" sz="2400" dirty="0">
              <a:solidFill>
                <a:schemeClr val="bg1">
                  <a:lumMod val="65000"/>
                </a:schemeClr>
              </a:solidFill>
            </a:endParaRPr>
          </a:p>
        </p:txBody>
      </p:sp>
      <p:sp>
        <p:nvSpPr>
          <p:cNvPr id="15" name="テキスト ボックス 14"/>
          <p:cNvSpPr txBox="1"/>
          <p:nvPr/>
        </p:nvSpPr>
        <p:spPr>
          <a:xfrm>
            <a:off x="1924472" y="3678123"/>
            <a:ext cx="919336" cy="830997"/>
          </a:xfrm>
          <a:prstGeom prst="rect">
            <a:avLst/>
          </a:prstGeom>
          <a:noFill/>
        </p:spPr>
        <p:txBody>
          <a:bodyPr wrap="square" rtlCol="0">
            <a:spAutoFit/>
          </a:bodyPr>
          <a:lstStyle/>
          <a:p>
            <a:r>
              <a:rPr lang="en-US" altLang="ja-JP" sz="2400" dirty="0" smtClean="0">
                <a:solidFill>
                  <a:srgbClr val="FFCCFF"/>
                </a:solidFill>
              </a:rPr>
              <a:t>NQ</a:t>
            </a:r>
            <a:r>
              <a:rPr kumimoji="1" lang="en-US" altLang="ja-JP" sz="2400" dirty="0" smtClean="0">
                <a:solidFill>
                  <a:srgbClr val="FFCCFF"/>
                </a:solidFill>
              </a:rPr>
              <a:t>P</a:t>
            </a:r>
            <a:r>
              <a:rPr kumimoji="1" lang="en-US" altLang="ja-JP" sz="2400" dirty="0" smtClean="0">
                <a:solidFill>
                  <a:schemeClr val="bg1">
                    <a:lumMod val="65000"/>
                  </a:schemeClr>
                </a:solidFill>
              </a:rPr>
              <a:t>=</a:t>
            </a:r>
            <a:r>
              <a:rPr kumimoji="1" lang="en-US" altLang="ja-JP" sz="2400" dirty="0" err="1" smtClean="0">
                <a:solidFill>
                  <a:schemeClr val="bg1">
                    <a:lumMod val="65000"/>
                  </a:schemeClr>
                </a:solidFill>
              </a:rPr>
              <a:t>coC</a:t>
            </a:r>
            <a:r>
              <a:rPr kumimoji="1" lang="en-US" altLang="ja-JP" sz="2400" baseline="-25000" dirty="0" smtClean="0">
                <a:solidFill>
                  <a:schemeClr val="bg1">
                    <a:lumMod val="65000"/>
                  </a:schemeClr>
                </a:solidFill>
              </a:rPr>
              <a:t>=</a:t>
            </a:r>
            <a:r>
              <a:rPr kumimoji="1" lang="en-US" altLang="ja-JP" sz="2400" dirty="0" smtClean="0">
                <a:solidFill>
                  <a:schemeClr val="bg1">
                    <a:lumMod val="65000"/>
                  </a:schemeClr>
                </a:solidFill>
              </a:rPr>
              <a:t>P</a:t>
            </a:r>
            <a:endParaRPr kumimoji="1" lang="ja-JP" altLang="en-US" sz="2400" dirty="0">
              <a:solidFill>
                <a:schemeClr val="bg1">
                  <a:lumMod val="65000"/>
                </a:schemeClr>
              </a:solidFill>
            </a:endParaRPr>
          </a:p>
        </p:txBody>
      </p:sp>
      <p:cxnSp>
        <p:nvCxnSpPr>
          <p:cNvPr id="17" name="直線矢印コネクタ 16"/>
          <p:cNvCxnSpPr>
            <a:endCxn id="14" idx="2"/>
          </p:cNvCxnSpPr>
          <p:nvPr/>
        </p:nvCxnSpPr>
        <p:spPr>
          <a:xfrm flipV="1">
            <a:off x="702056" y="3342183"/>
            <a:ext cx="278788" cy="720080"/>
          </a:xfrm>
          <a:prstGeom prst="straightConnector1">
            <a:avLst/>
          </a:prstGeom>
          <a:ln w="19050">
            <a:solidFill>
              <a:schemeClr val="bg1">
                <a:lumMod val="8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14" idx="0"/>
          </p:cNvCxnSpPr>
          <p:nvPr/>
        </p:nvCxnSpPr>
        <p:spPr>
          <a:xfrm flipV="1">
            <a:off x="980844" y="2376462"/>
            <a:ext cx="2241492" cy="504056"/>
          </a:xfrm>
          <a:prstGeom prst="straightConnector1">
            <a:avLst/>
          </a:prstGeom>
          <a:ln w="19050">
            <a:solidFill>
              <a:schemeClr val="bg1">
                <a:lumMod val="8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10" idx="0"/>
          </p:cNvCxnSpPr>
          <p:nvPr/>
        </p:nvCxnSpPr>
        <p:spPr>
          <a:xfrm flipV="1">
            <a:off x="3663516" y="1844824"/>
            <a:ext cx="548444" cy="288032"/>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H="1" flipV="1">
            <a:off x="4211960" y="1844824"/>
            <a:ext cx="2177008" cy="546447"/>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H="1" flipV="1">
            <a:off x="3937740" y="6021289"/>
            <a:ext cx="377423" cy="186406"/>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endCxn id="7" idx="2"/>
          </p:cNvCxnSpPr>
          <p:nvPr/>
        </p:nvCxnSpPr>
        <p:spPr>
          <a:xfrm flipH="1" flipV="1">
            <a:off x="3447492" y="5517232"/>
            <a:ext cx="357572" cy="216024"/>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5264460" y="4509120"/>
            <a:ext cx="0" cy="403449"/>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endCxn id="8" idx="2"/>
          </p:cNvCxnSpPr>
          <p:nvPr/>
        </p:nvCxnSpPr>
        <p:spPr>
          <a:xfrm flipV="1">
            <a:off x="5264460" y="3789040"/>
            <a:ext cx="0" cy="330423"/>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stCxn id="7" idx="1"/>
            <a:endCxn id="13" idx="2"/>
          </p:cNvCxnSpPr>
          <p:nvPr/>
        </p:nvCxnSpPr>
        <p:spPr>
          <a:xfrm flipH="1" flipV="1">
            <a:off x="841394" y="4538737"/>
            <a:ext cx="2146430" cy="747663"/>
          </a:xfrm>
          <a:prstGeom prst="straightConnector1">
            <a:avLst/>
          </a:prstGeom>
          <a:ln w="19050">
            <a:solidFill>
              <a:schemeClr val="bg1">
                <a:lumMod val="8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H="1" flipV="1">
            <a:off x="1187624" y="3356993"/>
            <a:ext cx="913966" cy="345230"/>
          </a:xfrm>
          <a:prstGeom prst="straightConnector1">
            <a:avLst/>
          </a:prstGeom>
          <a:ln w="19050">
            <a:solidFill>
              <a:schemeClr val="bg1">
                <a:lumMod val="8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V="1">
            <a:off x="4499992" y="5186812"/>
            <a:ext cx="764468" cy="1020883"/>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stCxn id="8" idx="1"/>
          </p:cNvCxnSpPr>
          <p:nvPr/>
        </p:nvCxnSpPr>
        <p:spPr>
          <a:xfrm flipH="1" flipV="1">
            <a:off x="1727684" y="3126159"/>
            <a:ext cx="3077108" cy="432049"/>
          </a:xfrm>
          <a:prstGeom prst="straightConnector1">
            <a:avLst/>
          </a:prstGeom>
          <a:ln w="19050">
            <a:solidFill>
              <a:schemeClr val="bg1">
                <a:lumMod val="8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V="1">
            <a:off x="5580112" y="2852936"/>
            <a:ext cx="1008112" cy="1454968"/>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flipV="1">
            <a:off x="3626278" y="3789040"/>
            <a:ext cx="1377770" cy="144016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5" idx="1"/>
            <a:endCxn id="15" idx="3"/>
          </p:cNvCxnSpPr>
          <p:nvPr/>
        </p:nvCxnSpPr>
        <p:spPr>
          <a:xfrm flipH="1" flipV="1">
            <a:off x="2843808" y="4093622"/>
            <a:ext cx="2160240" cy="976754"/>
          </a:xfrm>
          <a:prstGeom prst="straightConnector1">
            <a:avLst/>
          </a:prstGeom>
          <a:ln w="19050">
            <a:solidFill>
              <a:schemeClr val="bg1">
                <a:lumMod val="8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H="1" flipV="1">
            <a:off x="3563888" y="2522513"/>
            <a:ext cx="1638182" cy="834479"/>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flipV="1">
            <a:off x="3851920" y="4509120"/>
            <a:ext cx="1287760" cy="1224137"/>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0989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normAutofit/>
          </a:bodyPr>
          <a:lstStyle/>
          <a:p>
            <a:r>
              <a:rPr kumimoji="1" lang="en-US" altLang="ja-JP" sz="3600" dirty="0" smtClean="0">
                <a:solidFill>
                  <a:srgbClr val="0070C0"/>
                </a:solidFill>
              </a:rPr>
              <a:t>QMA</a:t>
            </a:r>
            <a:r>
              <a:rPr kumimoji="1" lang="ja-JP" altLang="en-US" sz="3600" dirty="0" smtClean="0">
                <a:solidFill>
                  <a:srgbClr val="0070C0"/>
                </a:solidFill>
              </a:rPr>
              <a:t>完全問題</a:t>
            </a:r>
            <a:endParaRPr kumimoji="1" lang="ja-JP" altLang="en-US" sz="3600" dirty="0">
              <a:solidFill>
                <a:srgbClr val="0070C0"/>
              </a:solidFill>
            </a:endParaRPr>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107504" y="1268760"/>
                <a:ext cx="8291264" cy="5174035"/>
              </a:xfrm>
            </p:spPr>
            <p:txBody>
              <a:bodyPr>
                <a:normAutofit/>
              </a:bodyPr>
              <a:lstStyle/>
              <a:p>
                <a:r>
                  <a:rPr lang="en-US" altLang="ja-JP" sz="2800" dirty="0" smtClean="0">
                    <a:solidFill>
                      <a:srgbClr val="00B050"/>
                    </a:solidFill>
                  </a:rPr>
                  <a:t>k-</a:t>
                </a:r>
                <a:r>
                  <a:rPr lang="ja-JP" altLang="en-US" sz="2800" dirty="0" smtClean="0">
                    <a:solidFill>
                      <a:srgbClr val="00B050"/>
                    </a:solidFill>
                  </a:rPr>
                  <a:t>局所的ハミルトニアン</a:t>
                </a:r>
                <a:r>
                  <a:rPr lang="en-US" altLang="ja-JP" sz="2800" dirty="0" smtClean="0">
                    <a:solidFill>
                      <a:srgbClr val="00B050"/>
                    </a:solidFill>
                  </a:rPr>
                  <a:t>(Local Hamiltonian) </a:t>
                </a:r>
                <a:r>
                  <a:rPr lang="en-US" altLang="ja-JP" sz="2000" dirty="0" smtClean="0"/>
                  <a:t>[Kitaev99]</a:t>
                </a:r>
              </a:p>
              <a:p>
                <a:pPr marL="457200" lvl="1" indent="0">
                  <a:buNone/>
                </a:pPr>
                <a:r>
                  <a:rPr lang="ja-JP" altLang="en-US" sz="2400" u="sng" dirty="0" smtClean="0"/>
                  <a:t>入力</a:t>
                </a:r>
                <a:r>
                  <a:rPr lang="ja-JP" altLang="en-US" sz="2400" dirty="0" smtClean="0"/>
                  <a:t>：</a:t>
                </a:r>
                <a:r>
                  <a:rPr lang="en-US" altLang="ja-JP" sz="2400" dirty="0" smtClean="0"/>
                  <a:t>n</a:t>
                </a:r>
                <a:r>
                  <a:rPr lang="ja-JP" altLang="en-US" sz="2400" dirty="0" smtClean="0"/>
                  <a:t>個の</a:t>
                </a:r>
                <a:r>
                  <a:rPr lang="ja-JP" altLang="en-US" sz="2400" dirty="0"/>
                  <a:t>量子</a:t>
                </a:r>
                <a:r>
                  <a:rPr lang="ja-JP" altLang="en-US" sz="2400" dirty="0" smtClean="0"/>
                  <a:t>ビット（</a:t>
                </a:r>
                <a:r>
                  <a:rPr lang="en-US" altLang="ja-JP" sz="2400" dirty="0" smtClean="0"/>
                  <a:t>2</a:t>
                </a:r>
                <a:r>
                  <a:rPr lang="ja-JP" altLang="en-US" sz="2400" dirty="0" smtClean="0"/>
                  <a:t>次元量子系）</a:t>
                </a:r>
                <a14:m>
                  <m:oMath xmlns:m="http://schemas.openxmlformats.org/officeDocument/2006/math">
                    <m:sSup>
                      <m:sSupPr>
                        <m:ctrlPr>
                          <a:rPr lang="en-US" altLang="ja-JP" sz="2400" i="1" smtClean="0">
                            <a:latin typeface="Cambria Math"/>
                          </a:rPr>
                        </m:ctrlPr>
                      </m:sSupPr>
                      <m:e>
                        <m:r>
                          <a:rPr lang="en-US" altLang="ja-JP" sz="2400" i="1" smtClean="0">
                            <a:latin typeface="Cambria Math"/>
                            <a:ea typeface="Cambria Math"/>
                          </a:rPr>
                          <m:t>ℂ</m:t>
                        </m:r>
                      </m:e>
                      <m:sup>
                        <m:r>
                          <a:rPr lang="en-US" altLang="ja-JP" sz="2400" b="0" i="1" smtClean="0">
                            <a:latin typeface="Cambria Math"/>
                          </a:rPr>
                          <m:t>2</m:t>
                        </m:r>
                      </m:sup>
                    </m:sSup>
                    <m:sSup>
                      <m:sSupPr>
                        <m:ctrlPr>
                          <a:rPr lang="en-US" altLang="ja-JP" sz="2400" i="1" smtClean="0">
                            <a:latin typeface="Cambria Math"/>
                          </a:rPr>
                        </m:ctrlPr>
                      </m:sSupPr>
                      <m:e>
                        <m:r>
                          <a:rPr lang="en-US" altLang="ja-JP" sz="2400" i="1" smtClean="0">
                            <a:latin typeface="Cambria Math"/>
                            <a:ea typeface="Cambria Math"/>
                          </a:rPr>
                          <m:t>⊗</m:t>
                        </m:r>
                        <m:r>
                          <a:rPr lang="en-US" altLang="ja-JP" sz="2400" i="1" smtClean="0">
                            <a:latin typeface="Cambria Math"/>
                            <a:ea typeface="Cambria Math"/>
                          </a:rPr>
                          <m:t>ℂ</m:t>
                        </m:r>
                      </m:e>
                      <m:sup>
                        <m:r>
                          <a:rPr lang="en-US" altLang="ja-JP" sz="2400" b="0" i="1" smtClean="0">
                            <a:latin typeface="Cambria Math"/>
                          </a:rPr>
                          <m:t>2</m:t>
                        </m:r>
                      </m:sup>
                    </m:sSup>
                    <m:r>
                      <a:rPr lang="en-US" altLang="ja-JP" sz="2400" i="1" smtClean="0">
                        <a:latin typeface="Cambria Math"/>
                        <a:ea typeface="Cambria Math"/>
                      </a:rPr>
                      <m:t>⊗⋯</m:t>
                    </m:r>
                    <m:r>
                      <a:rPr lang="en-US" altLang="ja-JP" sz="2400" i="1">
                        <a:latin typeface="Cambria Math"/>
                        <a:ea typeface="Cambria Math"/>
                      </a:rPr>
                      <m:t>⊗</m:t>
                    </m:r>
                    <m:sSup>
                      <m:sSupPr>
                        <m:ctrlPr>
                          <a:rPr lang="en-US" altLang="ja-JP" sz="2400" i="1" smtClean="0">
                            <a:latin typeface="Cambria Math"/>
                          </a:rPr>
                        </m:ctrlPr>
                      </m:sSupPr>
                      <m:e>
                        <m:r>
                          <a:rPr lang="en-US" altLang="ja-JP" sz="2400" i="1" smtClean="0">
                            <a:latin typeface="Cambria Math"/>
                            <a:ea typeface="Cambria Math"/>
                          </a:rPr>
                          <m:t>ℂ</m:t>
                        </m:r>
                      </m:e>
                      <m:sup>
                        <m:r>
                          <a:rPr lang="en-US" altLang="ja-JP" sz="2400" b="0" i="1" smtClean="0">
                            <a:latin typeface="Cambria Math"/>
                          </a:rPr>
                          <m:t>2</m:t>
                        </m:r>
                      </m:sup>
                    </m:sSup>
                  </m:oMath>
                </a14:m>
                <a:r>
                  <a:rPr lang="ja-JP" altLang="en-US" sz="2400" dirty="0" smtClean="0"/>
                  <a:t>におけるエルミート作用素</a:t>
                </a:r>
                <a14:m>
                  <m:oMath xmlns:m="http://schemas.openxmlformats.org/officeDocument/2006/math">
                    <m:sSub>
                      <m:sSubPr>
                        <m:ctrlPr>
                          <a:rPr lang="en-US" altLang="ja-JP" sz="2400" i="1" smtClean="0">
                            <a:latin typeface="Cambria Math"/>
                          </a:rPr>
                        </m:ctrlPr>
                      </m:sSubPr>
                      <m:e>
                        <m:r>
                          <a:rPr lang="en-US" altLang="ja-JP" sz="2400" b="0" i="1" smtClean="0">
                            <a:latin typeface="Cambria Math"/>
                          </a:rPr>
                          <m:t>𝐻</m:t>
                        </m:r>
                      </m:e>
                      <m:sub>
                        <m:r>
                          <a:rPr lang="en-US" altLang="ja-JP" sz="2400" b="0" i="1" smtClean="0">
                            <a:latin typeface="Cambria Math"/>
                          </a:rPr>
                          <m:t>1</m:t>
                        </m:r>
                      </m:sub>
                    </m:sSub>
                    <m:r>
                      <a:rPr lang="en-US" altLang="ja-JP" sz="2400" b="0" i="1" smtClean="0">
                        <a:latin typeface="Cambria Math"/>
                      </a:rPr>
                      <m:t>,</m:t>
                    </m:r>
                    <m:sSub>
                      <m:sSubPr>
                        <m:ctrlPr>
                          <a:rPr lang="en-US" altLang="ja-JP" sz="2400" b="0" i="1" smtClean="0">
                            <a:latin typeface="Cambria Math"/>
                          </a:rPr>
                        </m:ctrlPr>
                      </m:sSubPr>
                      <m:e>
                        <m:r>
                          <a:rPr lang="en-US" altLang="ja-JP" sz="2400" b="0" i="1" smtClean="0">
                            <a:latin typeface="Cambria Math"/>
                          </a:rPr>
                          <m:t>𝐻</m:t>
                        </m:r>
                      </m:e>
                      <m:sub>
                        <m:r>
                          <a:rPr lang="en-US" altLang="ja-JP" sz="2400" b="0" i="1" smtClean="0">
                            <a:latin typeface="Cambria Math"/>
                          </a:rPr>
                          <m:t>2</m:t>
                        </m:r>
                      </m:sub>
                    </m:sSub>
                    <m:r>
                      <a:rPr lang="en-US" altLang="ja-JP" sz="2400" b="0" i="1" smtClean="0">
                        <a:latin typeface="Cambria Math"/>
                      </a:rPr>
                      <m:t>,…,</m:t>
                    </m:r>
                    <m:sSub>
                      <m:sSubPr>
                        <m:ctrlPr>
                          <a:rPr lang="en-US" altLang="ja-JP" sz="2400" b="0" i="1" smtClean="0">
                            <a:latin typeface="Cambria Math"/>
                          </a:rPr>
                        </m:ctrlPr>
                      </m:sSubPr>
                      <m:e>
                        <m:r>
                          <a:rPr lang="en-US" altLang="ja-JP" sz="2400" b="0" i="1" smtClean="0">
                            <a:latin typeface="Cambria Math"/>
                          </a:rPr>
                          <m:t>𝐻</m:t>
                        </m:r>
                      </m:e>
                      <m:sub>
                        <m:r>
                          <a:rPr lang="en-US" altLang="ja-JP" sz="2400" b="0" i="1" smtClean="0">
                            <a:latin typeface="Cambria Math"/>
                          </a:rPr>
                          <m:t>𝑟</m:t>
                        </m:r>
                      </m:sub>
                    </m:sSub>
                  </m:oMath>
                </a14:m>
                <a:r>
                  <a:rPr lang="ja-JP" altLang="en-US" sz="2400" dirty="0" smtClean="0"/>
                  <a:t>（ハミルトニアン）．ただし，各</a:t>
                </a:r>
                <a14:m>
                  <m:oMath xmlns:m="http://schemas.openxmlformats.org/officeDocument/2006/math">
                    <m:sSub>
                      <m:sSubPr>
                        <m:ctrlPr>
                          <a:rPr lang="en-US" altLang="ja-JP" sz="2400" i="1" smtClean="0">
                            <a:latin typeface="Cambria Math"/>
                          </a:rPr>
                        </m:ctrlPr>
                      </m:sSubPr>
                      <m:e>
                        <m:r>
                          <a:rPr lang="en-US" altLang="ja-JP" sz="2400" b="0" i="1" smtClean="0">
                            <a:latin typeface="Cambria Math"/>
                          </a:rPr>
                          <m:t>𝐻</m:t>
                        </m:r>
                      </m:e>
                      <m:sub>
                        <m:r>
                          <a:rPr lang="en-US" altLang="ja-JP" sz="2400" b="0" i="1" smtClean="0">
                            <a:latin typeface="Cambria Math"/>
                          </a:rPr>
                          <m:t>𝑖</m:t>
                        </m:r>
                      </m:sub>
                    </m:sSub>
                  </m:oMath>
                </a14:m>
                <a:r>
                  <a:rPr lang="ja-JP" altLang="en-US" sz="2400" dirty="0" smtClean="0"/>
                  <a:t>は高々</a:t>
                </a:r>
                <a:r>
                  <a:rPr lang="en-US" altLang="ja-JP" sz="2400" dirty="0" smtClean="0"/>
                  <a:t>k</a:t>
                </a:r>
                <a:r>
                  <a:rPr lang="ja-JP" altLang="en-US" sz="2400" dirty="0" smtClean="0"/>
                  <a:t>個の量子ビットにしか作用しない．</a:t>
                </a:r>
                <a:endParaRPr lang="en-US" altLang="ja-JP" sz="2400" dirty="0" smtClean="0"/>
              </a:p>
              <a:p>
                <a:pPr marL="457200" lvl="1" indent="0">
                  <a:buNone/>
                </a:pPr>
                <a:r>
                  <a:rPr lang="ja-JP" altLang="en-US" sz="2400" u="sng" dirty="0" smtClean="0"/>
                  <a:t>出力</a:t>
                </a:r>
                <a:r>
                  <a:rPr lang="ja-JP" altLang="en-US" sz="2400" dirty="0" smtClean="0"/>
                  <a:t>：</a:t>
                </a:r>
                <a14:m>
                  <m:oMath xmlns:m="http://schemas.openxmlformats.org/officeDocument/2006/math">
                    <m:r>
                      <a:rPr lang="en-US" altLang="ja-JP" sz="2400" b="0" i="1" smtClean="0">
                        <a:latin typeface="Cambria Math"/>
                      </a:rPr>
                      <m:t>𝐻</m:t>
                    </m:r>
                    <m:r>
                      <a:rPr lang="en-US" altLang="ja-JP" sz="2400" b="0" i="0" smtClean="0">
                        <a:latin typeface="Cambria Math"/>
                      </a:rPr>
                      <m:t>=</m:t>
                    </m:r>
                    <m:nary>
                      <m:naryPr>
                        <m:chr m:val="∑"/>
                        <m:limLoc m:val="subSup"/>
                        <m:supHide m:val="on"/>
                        <m:ctrlPr>
                          <a:rPr lang="ja-JP" altLang="en-US" sz="2400" i="1" smtClean="0">
                            <a:latin typeface="Cambria Math"/>
                          </a:rPr>
                        </m:ctrlPr>
                      </m:naryPr>
                      <m:sub>
                        <m:r>
                          <m:rPr>
                            <m:brk m:alnAt="9"/>
                          </m:rPr>
                          <a:rPr lang="en-US" altLang="ja-JP" sz="2400" b="0" i="1" smtClean="0">
                            <a:latin typeface="Cambria Math"/>
                          </a:rPr>
                          <m:t>𝑖</m:t>
                        </m:r>
                      </m:sub>
                      <m:sup/>
                      <m:e>
                        <m:sSub>
                          <m:sSubPr>
                            <m:ctrlPr>
                              <a:rPr lang="en-US" altLang="ja-JP" sz="2400" i="1" smtClean="0">
                                <a:latin typeface="Cambria Math"/>
                              </a:rPr>
                            </m:ctrlPr>
                          </m:sSubPr>
                          <m:e>
                            <m:r>
                              <a:rPr lang="en-US" altLang="ja-JP" sz="2400" b="0" i="1" smtClean="0">
                                <a:latin typeface="Cambria Math"/>
                              </a:rPr>
                              <m:t>𝐻</m:t>
                            </m:r>
                          </m:e>
                          <m:sub>
                            <m:r>
                              <a:rPr lang="en-US" altLang="ja-JP" sz="2400" b="0" i="1" smtClean="0">
                                <a:latin typeface="Cambria Math"/>
                              </a:rPr>
                              <m:t>𝑖</m:t>
                            </m:r>
                          </m:sub>
                        </m:sSub>
                      </m:e>
                    </m:nary>
                  </m:oMath>
                </a14:m>
                <a:r>
                  <a:rPr lang="ja-JP" altLang="en-US" sz="2400" smtClean="0"/>
                  <a:t>の最</a:t>
                </a:r>
                <a:r>
                  <a:rPr lang="ja-JP" altLang="en-US" sz="2400"/>
                  <a:t>小</a:t>
                </a:r>
                <a:r>
                  <a:rPr lang="ja-JP" altLang="en-US" sz="2400" smtClean="0"/>
                  <a:t>固有値（</a:t>
                </a:r>
                <a:r>
                  <a:rPr lang="ja-JP" altLang="en-US" sz="2400"/>
                  <a:t>最低</a:t>
                </a:r>
                <a:r>
                  <a:rPr lang="ja-JP" altLang="en-US" sz="2400" smtClean="0"/>
                  <a:t>エネルギー</a:t>
                </a:r>
                <a:r>
                  <a:rPr lang="ja-JP" altLang="en-US" sz="2400" dirty="0" smtClean="0"/>
                  <a:t>）が</a:t>
                </a:r>
                <a14:m>
                  <m:oMath xmlns:m="http://schemas.openxmlformats.org/officeDocument/2006/math">
                    <m:r>
                      <a:rPr lang="ja-JP" altLang="en-US" sz="2400" i="1" dirty="0" smtClean="0">
                        <a:latin typeface="Cambria Math"/>
                      </a:rPr>
                      <m:t>𝛼</m:t>
                    </m:r>
                  </m:oMath>
                </a14:m>
                <a:r>
                  <a:rPr lang="ja-JP" altLang="en-US" sz="2400" dirty="0" smtClean="0"/>
                  <a:t>以下なら</a:t>
                </a:r>
                <a:r>
                  <a:rPr lang="en-US" altLang="ja-JP" sz="2400" dirty="0" smtClean="0"/>
                  <a:t>yes; </a:t>
                </a:r>
                <a14:m>
                  <m:oMath xmlns:m="http://schemas.openxmlformats.org/officeDocument/2006/math">
                    <m:r>
                      <a:rPr lang="ja-JP" altLang="en-US" sz="2400" i="1" dirty="0" smtClean="0">
                        <a:latin typeface="Cambria Math"/>
                      </a:rPr>
                      <m:t>𝛽</m:t>
                    </m:r>
                  </m:oMath>
                </a14:m>
                <a:r>
                  <a:rPr lang="ja-JP" altLang="en-US" sz="2400" dirty="0" smtClean="0"/>
                  <a:t>以上なら</a:t>
                </a:r>
                <a:r>
                  <a:rPr lang="en-US" altLang="ja-JP" sz="2400" dirty="0" smtClean="0"/>
                  <a:t>no</a:t>
                </a:r>
                <a:r>
                  <a:rPr lang="ja-JP" altLang="en-US" sz="2400" dirty="0" smtClean="0"/>
                  <a:t>（ただし，</a:t>
                </a:r>
                <a14:m>
                  <m:oMath xmlns:m="http://schemas.openxmlformats.org/officeDocument/2006/math">
                    <m:r>
                      <a:rPr lang="ja-JP" altLang="en-US" sz="2400" b="0" i="1" smtClean="0">
                        <a:latin typeface="Cambria Math"/>
                      </a:rPr>
                      <m:t>𝛽</m:t>
                    </m:r>
                    <m:r>
                      <a:rPr lang="en-US" altLang="ja-JP" sz="2400" b="0" i="1" smtClean="0">
                        <a:latin typeface="Cambria Math"/>
                      </a:rPr>
                      <m:t>−</m:t>
                    </m:r>
                    <m:r>
                      <a:rPr lang="ja-JP" altLang="en-US" sz="2400" b="0" i="1" smtClean="0">
                        <a:latin typeface="Cambria Math"/>
                      </a:rPr>
                      <m:t>𝛼</m:t>
                    </m:r>
                    <m:r>
                      <a:rPr lang="en-US" altLang="ja-JP" sz="2400" b="0" i="1" smtClean="0">
                        <a:latin typeface="Cambria Math"/>
                        <a:ea typeface="Cambria Math"/>
                      </a:rPr>
                      <m:t>≥1/</m:t>
                    </m:r>
                    <m:sSup>
                      <m:sSupPr>
                        <m:ctrlPr>
                          <a:rPr lang="en-US" altLang="ja-JP" sz="2400" b="0" i="1" smtClean="0">
                            <a:latin typeface="Cambria Math"/>
                            <a:ea typeface="Cambria Math"/>
                          </a:rPr>
                        </m:ctrlPr>
                      </m:sSupPr>
                      <m:e>
                        <m:r>
                          <a:rPr lang="en-US" altLang="ja-JP" sz="2400" b="0" i="1" smtClean="0">
                            <a:latin typeface="Cambria Math"/>
                            <a:ea typeface="Cambria Math"/>
                          </a:rPr>
                          <m:t>𝑛</m:t>
                        </m:r>
                      </m:e>
                      <m:sup>
                        <m:r>
                          <m:rPr>
                            <m:sty m:val="p"/>
                          </m:rPr>
                          <a:rPr lang="el-GR" altLang="ja-JP" sz="2400" b="0" i="1" smtClean="0">
                            <a:latin typeface="Cambria Math"/>
                            <a:ea typeface="Cambria Math"/>
                          </a:rPr>
                          <m:t>Ω</m:t>
                        </m:r>
                        <m:r>
                          <a:rPr lang="en-US" altLang="ja-JP" sz="2400" b="0" i="1" smtClean="0">
                            <a:latin typeface="Cambria Math"/>
                            <a:ea typeface="Cambria Math"/>
                          </a:rPr>
                          <m:t>(1)</m:t>
                        </m:r>
                      </m:sup>
                    </m:sSup>
                  </m:oMath>
                </a14:m>
                <a:r>
                  <a:rPr lang="ja-JP" altLang="en-US" sz="2400" dirty="0" smtClean="0"/>
                  <a:t>）</a:t>
                </a:r>
                <a:endParaRPr lang="en-US" altLang="ja-JP" sz="2400" dirty="0" smtClean="0"/>
              </a:p>
              <a:p>
                <a:pPr lvl="1">
                  <a:buFont typeface="Wingdings" pitchFamily="2" charset="2"/>
                  <a:buChar char="Ø"/>
                </a:pPr>
                <a:r>
                  <a:rPr lang="en-US" altLang="ja-JP" sz="2400" dirty="0" smtClean="0">
                    <a:solidFill>
                      <a:srgbClr val="00B0F0"/>
                    </a:solidFill>
                  </a:rPr>
                  <a:t>Kitaev</a:t>
                </a:r>
                <a:r>
                  <a:rPr lang="ja-JP" altLang="en-US" sz="2400" dirty="0" smtClean="0">
                    <a:solidFill>
                      <a:srgbClr val="00B0F0"/>
                    </a:solidFill>
                  </a:rPr>
                  <a:t>は</a:t>
                </a:r>
                <a:r>
                  <a:rPr lang="en-US" altLang="ja-JP" sz="2400" dirty="0" smtClean="0">
                    <a:solidFill>
                      <a:srgbClr val="00B0F0"/>
                    </a:solidFill>
                  </a:rPr>
                  <a:t>k-SAT</a:t>
                </a:r>
                <a:r>
                  <a:rPr lang="ja-JP" altLang="en-US" sz="2400" dirty="0" smtClean="0">
                    <a:solidFill>
                      <a:srgbClr val="00B0F0"/>
                    </a:solidFill>
                  </a:rPr>
                  <a:t>の量子版として導入</a:t>
                </a:r>
                <a:r>
                  <a:rPr lang="ja-JP" altLang="en-US" sz="2400" dirty="0" smtClean="0"/>
                  <a:t>：</a:t>
                </a:r>
                <a:endParaRPr lang="en-US" altLang="ja-JP" sz="2400" dirty="0" smtClean="0"/>
              </a:p>
              <a:p>
                <a:pPr marL="457200" lvl="1" indent="0">
                  <a:buNone/>
                </a:pPr>
                <a:r>
                  <a:rPr lang="ja-JP" altLang="en-US" sz="2000" dirty="0" smtClean="0"/>
                  <a:t>　　</a:t>
                </a:r>
                <a:r>
                  <a:rPr lang="en-US" altLang="ja-JP" sz="2000" dirty="0" smtClean="0"/>
                  <a:t>SAT</a:t>
                </a:r>
                <a:r>
                  <a:rPr lang="ja-JP" altLang="en-US" sz="2000" dirty="0" smtClean="0"/>
                  <a:t>式の項</a:t>
                </a:r>
                <a14:m>
                  <m:oMath xmlns:m="http://schemas.openxmlformats.org/officeDocument/2006/math">
                    <m:sSub>
                      <m:sSubPr>
                        <m:ctrlPr>
                          <a:rPr lang="en-US" altLang="ja-JP" sz="2000" i="1" smtClean="0">
                            <a:latin typeface="Cambria Math"/>
                          </a:rPr>
                        </m:ctrlPr>
                      </m:sSubPr>
                      <m:e>
                        <m:r>
                          <a:rPr lang="en-US" altLang="ja-JP" sz="2000" b="0" i="1" smtClean="0">
                            <a:latin typeface="Cambria Math"/>
                          </a:rPr>
                          <m:t>𝐶</m:t>
                        </m:r>
                      </m:e>
                      <m:sub>
                        <m:r>
                          <a:rPr lang="en-US" altLang="ja-JP" sz="2000" b="0" i="1" smtClean="0">
                            <a:latin typeface="Cambria Math"/>
                          </a:rPr>
                          <m:t>𝑖</m:t>
                        </m:r>
                      </m:sub>
                    </m:sSub>
                  </m:oMath>
                </a14:m>
                <a:r>
                  <a:rPr lang="ja-JP" altLang="en-US" sz="2000" dirty="0" smtClean="0"/>
                  <a:t>⇔</a:t>
                </a:r>
                <a:r>
                  <a:rPr lang="en-US" altLang="ja-JP" sz="2000" dirty="0" smtClean="0"/>
                  <a:t> </a:t>
                </a:r>
                <a:r>
                  <a:rPr lang="ja-JP" altLang="en-US" sz="2000" dirty="0" smtClean="0"/>
                  <a:t>ハミルトニアン</a:t>
                </a:r>
                <a14:m>
                  <m:oMath xmlns:m="http://schemas.openxmlformats.org/officeDocument/2006/math">
                    <m:sSub>
                      <m:sSubPr>
                        <m:ctrlPr>
                          <a:rPr lang="en-US" altLang="ja-JP" sz="2000" i="1" smtClean="0">
                            <a:latin typeface="Cambria Math"/>
                          </a:rPr>
                        </m:ctrlPr>
                      </m:sSubPr>
                      <m:e>
                        <m:r>
                          <a:rPr lang="en-US" altLang="ja-JP" sz="2000" b="0" i="1" smtClean="0">
                            <a:latin typeface="Cambria Math"/>
                          </a:rPr>
                          <m:t>𝐻</m:t>
                        </m:r>
                      </m:e>
                      <m:sub>
                        <m:r>
                          <a:rPr lang="en-US" altLang="ja-JP" sz="2000" b="0" i="1" smtClean="0">
                            <a:latin typeface="Cambria Math"/>
                          </a:rPr>
                          <m:t>𝑖</m:t>
                        </m:r>
                      </m:sub>
                    </m:sSub>
                  </m:oMath>
                </a14:m>
                <a:endParaRPr lang="en-US" altLang="ja-JP" sz="2000" dirty="0" smtClean="0"/>
              </a:p>
              <a:p>
                <a:pPr marL="457200" lvl="1" indent="0">
                  <a:buNone/>
                </a:pPr>
                <a:r>
                  <a:rPr lang="ja-JP" altLang="en-US" sz="2000" dirty="0" smtClean="0"/>
                  <a:t>　　</a:t>
                </a:r>
                <a:r>
                  <a:rPr lang="en-US" altLang="ja-JP" sz="2000" dirty="0" smtClean="0"/>
                  <a:t>SAT</a:t>
                </a:r>
                <a:r>
                  <a:rPr lang="ja-JP" altLang="en-US" sz="2000" dirty="0" smtClean="0"/>
                  <a:t>式への割り当て⇔</a:t>
                </a:r>
                <a14:m>
                  <m:oMath xmlns:m="http://schemas.openxmlformats.org/officeDocument/2006/math">
                    <m:r>
                      <a:rPr lang="en-US" altLang="ja-JP" sz="2000" b="0" i="1" smtClean="0">
                        <a:latin typeface="Cambria Math"/>
                      </a:rPr>
                      <m:t>𝐻</m:t>
                    </m:r>
                  </m:oMath>
                </a14:m>
                <a:r>
                  <a:rPr lang="ja-JP" altLang="en-US" sz="2000" dirty="0" smtClean="0"/>
                  <a:t>が作用する系の状態</a:t>
                </a:r>
                <a:endParaRPr lang="en-US" altLang="ja-JP" sz="2000" dirty="0" smtClean="0"/>
              </a:p>
              <a:p>
                <a:pPr marL="457200" lvl="1" indent="0">
                  <a:buNone/>
                </a:pPr>
                <a:r>
                  <a:rPr lang="ja-JP" altLang="en-US" sz="2000" dirty="0" smtClean="0"/>
                  <a:t>　　項</a:t>
                </a:r>
                <a14:m>
                  <m:oMath xmlns:m="http://schemas.openxmlformats.org/officeDocument/2006/math">
                    <m:sSub>
                      <m:sSubPr>
                        <m:ctrlPr>
                          <a:rPr lang="en-US" altLang="ja-JP" sz="2000" i="1" smtClean="0">
                            <a:latin typeface="Cambria Math"/>
                          </a:rPr>
                        </m:ctrlPr>
                      </m:sSubPr>
                      <m:e>
                        <m:r>
                          <a:rPr lang="en-US" altLang="ja-JP" sz="2000" b="0" i="1" smtClean="0">
                            <a:latin typeface="Cambria Math"/>
                          </a:rPr>
                          <m:t>𝐶</m:t>
                        </m:r>
                      </m:e>
                      <m:sub>
                        <m:r>
                          <a:rPr lang="en-US" altLang="ja-JP" sz="2000" b="0" i="1" smtClean="0">
                            <a:latin typeface="Cambria Math"/>
                          </a:rPr>
                          <m:t>𝑖</m:t>
                        </m:r>
                      </m:sub>
                    </m:sSub>
                  </m:oMath>
                </a14:m>
                <a:r>
                  <a:rPr lang="ja-JP" altLang="en-US" sz="2000" dirty="0" smtClean="0"/>
                  <a:t>が充足されない⇔</a:t>
                </a:r>
                <a14:m>
                  <m:oMath xmlns:m="http://schemas.openxmlformats.org/officeDocument/2006/math">
                    <m:sSub>
                      <m:sSubPr>
                        <m:ctrlPr>
                          <a:rPr lang="en-US" altLang="ja-JP" sz="2000" i="1" smtClean="0">
                            <a:latin typeface="Cambria Math"/>
                          </a:rPr>
                        </m:ctrlPr>
                      </m:sSubPr>
                      <m:e>
                        <m:r>
                          <a:rPr lang="en-US" altLang="ja-JP" sz="2000" b="0" i="1" smtClean="0">
                            <a:latin typeface="Cambria Math"/>
                          </a:rPr>
                          <m:t>𝐻</m:t>
                        </m:r>
                      </m:e>
                      <m:sub>
                        <m:r>
                          <a:rPr lang="en-US" altLang="ja-JP" sz="2000" b="0" i="1" smtClean="0">
                            <a:latin typeface="Cambria Math"/>
                          </a:rPr>
                          <m:t>𝑖</m:t>
                        </m:r>
                      </m:sub>
                    </m:sSub>
                  </m:oMath>
                </a14:m>
                <a:r>
                  <a:rPr lang="ja-JP" altLang="en-US" sz="2000" dirty="0" smtClean="0"/>
                  <a:t>がエネルギーをもつ</a:t>
                </a:r>
                <a:endParaRPr lang="en-US" altLang="ja-JP" sz="2000" dirty="0" smtClean="0"/>
              </a:p>
              <a:p>
                <a:pPr marL="457200" lvl="1" indent="0">
                  <a:buNone/>
                </a:pPr>
                <a:r>
                  <a:rPr lang="ja-JP" altLang="en-US" sz="2400" dirty="0" smtClean="0"/>
                  <a:t>　 ←</a:t>
                </a:r>
                <a:r>
                  <a:rPr lang="ja-JP" altLang="en-US" sz="2400" dirty="0" smtClean="0">
                    <a:solidFill>
                      <a:srgbClr val="00B0F0"/>
                    </a:solidFill>
                  </a:rPr>
                  <a:t>実際は</a:t>
                </a:r>
                <a:r>
                  <a:rPr lang="en-US" altLang="ja-JP" sz="2400" dirty="0" smtClean="0">
                    <a:solidFill>
                      <a:srgbClr val="00B0F0"/>
                    </a:solidFill>
                  </a:rPr>
                  <a:t>MAX-k-SAT</a:t>
                </a:r>
                <a:r>
                  <a:rPr lang="ja-JP" altLang="en-US" sz="2400" dirty="0" smtClean="0">
                    <a:solidFill>
                      <a:srgbClr val="00B0F0"/>
                    </a:solidFill>
                  </a:rPr>
                  <a:t>の量子版</a:t>
                </a:r>
                <a:r>
                  <a:rPr lang="ja-JP" altLang="en-US" sz="2400" dirty="0" smtClean="0"/>
                  <a:t>と見たほうが自然</a:t>
                </a:r>
                <a:endParaRPr lang="en-US" altLang="ja-JP" sz="2400" dirty="0" smtClean="0"/>
              </a:p>
              <a:p>
                <a:pPr lvl="1">
                  <a:buFont typeface="Wingdings" pitchFamily="2" charset="2"/>
                  <a:buChar char="Ø"/>
                </a:pPr>
                <a:r>
                  <a:rPr lang="en-US" altLang="ja-JP" sz="2400" dirty="0" smtClean="0"/>
                  <a:t>k=2</a:t>
                </a:r>
                <a:r>
                  <a:rPr lang="ja-JP" altLang="en-US" sz="2400" dirty="0" smtClean="0"/>
                  <a:t>で</a:t>
                </a:r>
                <a:r>
                  <a:rPr lang="en-US" altLang="ja-JP" sz="2400" dirty="0" smtClean="0"/>
                  <a:t>QMA</a:t>
                </a:r>
                <a:r>
                  <a:rPr lang="ja-JP" altLang="en-US" sz="2400" dirty="0" smtClean="0"/>
                  <a:t>完全 </a:t>
                </a:r>
                <a:r>
                  <a:rPr lang="en-US" altLang="ja-JP" sz="2000" dirty="0" smtClean="0"/>
                  <a:t>[Kempe-Kitaev-</a:t>
                </a:r>
                <a:r>
                  <a:rPr lang="en-US" altLang="ja-JP" sz="2000" dirty="0" err="1" smtClean="0"/>
                  <a:t>Regev</a:t>
                </a:r>
                <a:r>
                  <a:rPr lang="en-US" altLang="ja-JP" sz="2000" dirty="0" smtClean="0"/>
                  <a:t> 06]</a:t>
                </a:r>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107504" y="1268760"/>
                <a:ext cx="8291264" cy="5174035"/>
              </a:xfrm>
              <a:blipFill rotWithShape="1">
                <a:blip r:embed="rId3"/>
                <a:stretch>
                  <a:fillRect l="-1324" t="-1649" r="-588"/>
                </a:stretch>
              </a:blipFill>
            </p:spPr>
            <p:txBody>
              <a:bodyPr/>
              <a:lstStyle/>
              <a:p>
                <a:r>
                  <a:rPr lang="ja-JP" altLang="en-US">
                    <a:noFill/>
                  </a:rPr>
                  <a:t> </a:t>
                </a:r>
              </a:p>
            </p:txBody>
          </p:sp>
        </mc:Fallback>
      </mc:AlternateContent>
      <p:sp>
        <p:nvSpPr>
          <p:cNvPr id="4" name="円/楕円 3"/>
          <p:cNvSpPr/>
          <p:nvPr/>
        </p:nvSpPr>
        <p:spPr>
          <a:xfrm>
            <a:off x="6300192" y="415293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1</a:t>
            </a:r>
            <a:endParaRPr kumimoji="1" lang="ja-JP" altLang="en-US" dirty="0"/>
          </a:p>
        </p:txBody>
      </p:sp>
      <p:sp>
        <p:nvSpPr>
          <p:cNvPr id="5" name="円/楕円 4"/>
          <p:cNvSpPr/>
          <p:nvPr/>
        </p:nvSpPr>
        <p:spPr>
          <a:xfrm>
            <a:off x="6732240" y="415293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2</a:t>
            </a:r>
            <a:endParaRPr kumimoji="1" lang="ja-JP" altLang="en-US" dirty="0"/>
          </a:p>
        </p:txBody>
      </p:sp>
      <p:sp>
        <p:nvSpPr>
          <p:cNvPr id="6" name="円/楕円 5"/>
          <p:cNvSpPr/>
          <p:nvPr/>
        </p:nvSpPr>
        <p:spPr>
          <a:xfrm>
            <a:off x="7164288" y="415293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3</a:t>
            </a:r>
            <a:endParaRPr kumimoji="1" lang="ja-JP" altLang="en-US" dirty="0"/>
          </a:p>
        </p:txBody>
      </p:sp>
      <p:sp>
        <p:nvSpPr>
          <p:cNvPr id="7" name="円/楕円 6"/>
          <p:cNvSpPr/>
          <p:nvPr/>
        </p:nvSpPr>
        <p:spPr>
          <a:xfrm>
            <a:off x="7596336" y="415293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4</a:t>
            </a:r>
            <a:endParaRPr kumimoji="1" lang="ja-JP" altLang="en-US" dirty="0"/>
          </a:p>
        </p:txBody>
      </p:sp>
      <p:sp>
        <p:nvSpPr>
          <p:cNvPr id="8" name="円/楕円 7"/>
          <p:cNvSpPr/>
          <p:nvPr/>
        </p:nvSpPr>
        <p:spPr>
          <a:xfrm>
            <a:off x="8028384" y="415293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5</a:t>
            </a:r>
            <a:endParaRPr kumimoji="1" lang="ja-JP" altLang="en-US" dirty="0"/>
          </a:p>
        </p:txBody>
      </p:sp>
      <p:sp>
        <p:nvSpPr>
          <p:cNvPr id="9" name="円/楕円 8"/>
          <p:cNvSpPr/>
          <p:nvPr/>
        </p:nvSpPr>
        <p:spPr>
          <a:xfrm>
            <a:off x="8460432" y="415293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6</a:t>
            </a:r>
            <a:endParaRPr kumimoji="1" lang="ja-JP" altLang="en-US" dirty="0"/>
          </a:p>
        </p:txBody>
      </p:sp>
      <p:sp>
        <p:nvSpPr>
          <p:cNvPr id="10" name="左中かっこ 9"/>
          <p:cNvSpPr/>
          <p:nvPr/>
        </p:nvSpPr>
        <p:spPr>
          <a:xfrm rot="16200000">
            <a:off x="6450780" y="4218369"/>
            <a:ext cx="346895" cy="792086"/>
          </a:xfrm>
          <a:prstGeom prst="leftBrac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2" name="テキスト ボックス 11"/>
              <p:cNvSpPr txBox="1"/>
              <p:nvPr/>
            </p:nvSpPr>
            <p:spPr>
              <a:xfrm>
                <a:off x="6444208" y="4715852"/>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i="1" smtClean="0">
                              <a:latin typeface="Cambria Math"/>
                            </a:rPr>
                          </m:ctrlPr>
                        </m:sSubPr>
                        <m:e>
                          <m:r>
                            <a:rPr kumimoji="1" lang="en-US" altLang="ja-JP" b="0" i="1" smtClean="0">
                              <a:latin typeface="Cambria Math"/>
                            </a:rPr>
                            <m:t>𝐻</m:t>
                          </m:r>
                        </m:e>
                        <m:sub>
                          <m:r>
                            <a:rPr kumimoji="1" lang="en-US" altLang="ja-JP" b="0" i="1" smtClean="0">
                              <a:latin typeface="Cambria Math"/>
                            </a:rPr>
                            <m:t>1</m:t>
                          </m:r>
                        </m:sub>
                      </m:sSub>
                    </m:oMath>
                  </m:oMathPara>
                </a14:m>
                <a:endParaRPr kumimoji="1" lang="ja-JP" altLang="en-US" dirty="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6444208" y="4715852"/>
                <a:ext cx="432048" cy="369332"/>
              </a:xfrm>
              <a:prstGeom prst="rect">
                <a:avLst/>
              </a:prstGeom>
              <a:blipFill rotWithShape="1">
                <a:blip r:embed="rId4"/>
                <a:stretch>
                  <a:fillRect/>
                </a:stretch>
              </a:blipFill>
            </p:spPr>
            <p:txBody>
              <a:bodyPr/>
              <a:lstStyle/>
              <a:p>
                <a:r>
                  <a:rPr lang="ja-JP" altLang="en-US">
                    <a:noFill/>
                  </a:rPr>
                  <a:t> </a:t>
                </a:r>
              </a:p>
            </p:txBody>
          </p:sp>
        </mc:Fallback>
      </mc:AlternateContent>
      <p:sp>
        <p:nvSpPr>
          <p:cNvPr id="13" name="左中かっこ 12"/>
          <p:cNvSpPr/>
          <p:nvPr/>
        </p:nvSpPr>
        <p:spPr>
          <a:xfrm rot="16200000">
            <a:off x="7386885" y="4205225"/>
            <a:ext cx="346895" cy="792086"/>
          </a:xfrm>
          <a:prstGeom prst="leftBrac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4" name="テキスト ボックス 13"/>
              <p:cNvSpPr txBox="1"/>
              <p:nvPr/>
            </p:nvSpPr>
            <p:spPr>
              <a:xfrm>
                <a:off x="7380313" y="4702708"/>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i="1" smtClean="0">
                              <a:latin typeface="Cambria Math"/>
                            </a:rPr>
                          </m:ctrlPr>
                        </m:sSubPr>
                        <m:e>
                          <m:r>
                            <a:rPr kumimoji="1" lang="en-US" altLang="ja-JP" b="0" i="1" smtClean="0">
                              <a:latin typeface="Cambria Math"/>
                            </a:rPr>
                            <m:t>𝐻</m:t>
                          </m:r>
                        </m:e>
                        <m:sub>
                          <m:r>
                            <a:rPr kumimoji="1" lang="en-US" altLang="ja-JP" b="0" i="1" smtClean="0">
                              <a:latin typeface="Cambria Math"/>
                            </a:rPr>
                            <m:t>3</m:t>
                          </m:r>
                        </m:sub>
                      </m:sSub>
                    </m:oMath>
                  </m:oMathPara>
                </a14:m>
                <a:endParaRPr kumimoji="1" lang="ja-JP" altLang="en-US" dirty="0"/>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7380313" y="4702708"/>
                <a:ext cx="432048" cy="369332"/>
              </a:xfrm>
              <a:prstGeom prst="rect">
                <a:avLst/>
              </a:prstGeom>
              <a:blipFill rotWithShape="1">
                <a:blip r:embed="rId5"/>
                <a:stretch>
                  <a:fillRect/>
                </a:stretch>
              </a:blipFill>
            </p:spPr>
            <p:txBody>
              <a:bodyPr/>
              <a:lstStyle/>
              <a:p>
                <a:r>
                  <a:rPr lang="ja-JP" altLang="en-US">
                    <a:noFill/>
                  </a:rPr>
                  <a:t> </a:t>
                </a:r>
              </a:p>
            </p:txBody>
          </p:sp>
        </mc:Fallback>
      </mc:AlternateContent>
      <p:sp>
        <p:nvSpPr>
          <p:cNvPr id="15" name="左中かっこ 14"/>
          <p:cNvSpPr/>
          <p:nvPr/>
        </p:nvSpPr>
        <p:spPr>
          <a:xfrm rot="16200000">
            <a:off x="8250980" y="4205225"/>
            <a:ext cx="346895" cy="792086"/>
          </a:xfrm>
          <a:prstGeom prst="leftBrac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6" name="テキスト ボックス 15"/>
              <p:cNvSpPr txBox="1"/>
              <p:nvPr/>
            </p:nvSpPr>
            <p:spPr>
              <a:xfrm>
                <a:off x="8244408" y="4702708"/>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i="1" smtClean="0">
                              <a:latin typeface="Cambria Math"/>
                            </a:rPr>
                          </m:ctrlPr>
                        </m:sSubPr>
                        <m:e>
                          <m:r>
                            <a:rPr kumimoji="1" lang="en-US" altLang="ja-JP" b="0" i="1" smtClean="0">
                              <a:latin typeface="Cambria Math"/>
                            </a:rPr>
                            <m:t>𝐻</m:t>
                          </m:r>
                        </m:e>
                        <m:sub>
                          <m:r>
                            <a:rPr kumimoji="1" lang="en-US" altLang="ja-JP" b="0" i="1" smtClean="0">
                              <a:latin typeface="Cambria Math"/>
                            </a:rPr>
                            <m:t>5</m:t>
                          </m:r>
                        </m:sub>
                      </m:sSub>
                    </m:oMath>
                  </m:oMathPara>
                </a14:m>
                <a:endParaRPr kumimoji="1" lang="ja-JP" altLang="en-US" dirty="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8244408" y="4702708"/>
                <a:ext cx="432048" cy="369332"/>
              </a:xfrm>
              <a:prstGeom prst="rect">
                <a:avLst/>
              </a:prstGeom>
              <a:blipFill rotWithShape="1">
                <a:blip r:embed="rId6"/>
                <a:stretch>
                  <a:fillRect/>
                </a:stretch>
              </a:blipFill>
            </p:spPr>
            <p:txBody>
              <a:bodyPr/>
              <a:lstStyle/>
              <a:p>
                <a:r>
                  <a:rPr lang="ja-JP" altLang="en-US">
                    <a:noFill/>
                  </a:rPr>
                  <a:t> </a:t>
                </a:r>
              </a:p>
            </p:txBody>
          </p:sp>
        </mc:Fallback>
      </mc:AlternateContent>
      <p:sp>
        <p:nvSpPr>
          <p:cNvPr id="17" name="左中かっこ 16"/>
          <p:cNvSpPr/>
          <p:nvPr/>
        </p:nvSpPr>
        <p:spPr>
          <a:xfrm rot="5400000">
            <a:off x="6954837" y="3557153"/>
            <a:ext cx="346895" cy="792086"/>
          </a:xfrm>
          <a:prstGeom prst="leftBrac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8" name="テキスト ボックス 17"/>
              <p:cNvSpPr txBox="1"/>
              <p:nvPr/>
            </p:nvSpPr>
            <p:spPr>
              <a:xfrm>
                <a:off x="6948264" y="3419708"/>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i="1" smtClean="0">
                              <a:latin typeface="Cambria Math"/>
                            </a:rPr>
                          </m:ctrlPr>
                        </m:sSubPr>
                        <m:e>
                          <m:r>
                            <a:rPr kumimoji="1" lang="en-US" altLang="ja-JP" b="0" i="1" smtClean="0">
                              <a:latin typeface="Cambria Math"/>
                            </a:rPr>
                            <m:t>𝐻</m:t>
                          </m:r>
                        </m:e>
                        <m:sub>
                          <m:r>
                            <a:rPr kumimoji="1" lang="en-US" altLang="ja-JP" b="0" i="1" smtClean="0">
                              <a:latin typeface="Cambria Math"/>
                            </a:rPr>
                            <m:t>2</m:t>
                          </m:r>
                        </m:sub>
                      </m:sSub>
                    </m:oMath>
                  </m:oMathPara>
                </a14:m>
                <a:endParaRPr kumimoji="1" lang="ja-JP" altLang="en-US" dirty="0"/>
              </a:p>
            </p:txBody>
          </p:sp>
        </mc:Choice>
        <mc:Fallback xmlns="">
          <p:sp>
            <p:nvSpPr>
              <p:cNvPr id="18" name="テキスト ボックス 17"/>
              <p:cNvSpPr txBox="1">
                <a:spLocks noRot="1" noChangeAspect="1" noMove="1" noResize="1" noEditPoints="1" noAdjustHandles="1" noChangeArrowheads="1" noChangeShapeType="1" noTextEdit="1"/>
              </p:cNvSpPr>
              <p:nvPr/>
            </p:nvSpPr>
            <p:spPr>
              <a:xfrm>
                <a:off x="6948264" y="3419708"/>
                <a:ext cx="432048" cy="369332"/>
              </a:xfrm>
              <a:prstGeom prst="rect">
                <a:avLst/>
              </a:prstGeom>
              <a:blipFill rotWithShape="1">
                <a:blip r:embed="rId7"/>
                <a:stretch>
                  <a:fillRect/>
                </a:stretch>
              </a:blipFill>
            </p:spPr>
            <p:txBody>
              <a:bodyPr/>
              <a:lstStyle/>
              <a:p>
                <a:r>
                  <a:rPr lang="ja-JP" altLang="en-US">
                    <a:noFill/>
                  </a:rPr>
                  <a:t> </a:t>
                </a:r>
              </a:p>
            </p:txBody>
          </p:sp>
        </mc:Fallback>
      </mc:AlternateContent>
      <p:sp>
        <p:nvSpPr>
          <p:cNvPr id="19" name="左中かっこ 18"/>
          <p:cNvSpPr/>
          <p:nvPr/>
        </p:nvSpPr>
        <p:spPr>
          <a:xfrm rot="5400000">
            <a:off x="7818933" y="3557153"/>
            <a:ext cx="346895" cy="792086"/>
          </a:xfrm>
          <a:prstGeom prst="leftBrac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20" name="テキスト ボックス 19"/>
              <p:cNvSpPr txBox="1"/>
              <p:nvPr/>
            </p:nvSpPr>
            <p:spPr>
              <a:xfrm>
                <a:off x="7812360" y="3419708"/>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i="1" smtClean="0">
                              <a:latin typeface="Cambria Math"/>
                            </a:rPr>
                          </m:ctrlPr>
                        </m:sSubPr>
                        <m:e>
                          <m:r>
                            <a:rPr kumimoji="1" lang="en-US" altLang="ja-JP" b="0" i="1" smtClean="0">
                              <a:latin typeface="Cambria Math"/>
                            </a:rPr>
                            <m:t>𝐻</m:t>
                          </m:r>
                        </m:e>
                        <m:sub>
                          <m:r>
                            <a:rPr kumimoji="1" lang="en-US" altLang="ja-JP" b="0" i="1" smtClean="0">
                              <a:latin typeface="Cambria Math"/>
                            </a:rPr>
                            <m:t>4</m:t>
                          </m:r>
                        </m:sub>
                      </m:sSub>
                    </m:oMath>
                  </m:oMathPara>
                </a14:m>
                <a:endParaRPr kumimoji="1" lang="ja-JP" altLang="en-US" dirty="0"/>
              </a:p>
            </p:txBody>
          </p:sp>
        </mc:Choice>
        <mc:Fallback xmlns="">
          <p:sp>
            <p:nvSpPr>
              <p:cNvPr id="20" name="テキスト ボックス 19"/>
              <p:cNvSpPr txBox="1">
                <a:spLocks noRot="1" noChangeAspect="1" noMove="1" noResize="1" noEditPoints="1" noAdjustHandles="1" noChangeArrowheads="1" noChangeShapeType="1" noTextEdit="1"/>
              </p:cNvSpPr>
              <p:nvPr/>
            </p:nvSpPr>
            <p:spPr>
              <a:xfrm>
                <a:off x="7812360" y="3419708"/>
                <a:ext cx="432048" cy="369332"/>
              </a:xfrm>
              <a:prstGeom prst="rect">
                <a:avLst/>
              </a:prstGeom>
              <a:blipFill rotWithShape="1">
                <a:blip r:embed="rId8"/>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1" name="テキスト ボックス 20"/>
              <p:cNvSpPr txBox="1"/>
              <p:nvPr/>
            </p:nvSpPr>
            <p:spPr>
              <a:xfrm>
                <a:off x="7092281" y="5085184"/>
                <a:ext cx="1872207" cy="47359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a:rPr>
                        <m:t>𝑈</m:t>
                      </m:r>
                      <m:d>
                        <m:dPr>
                          <m:ctrlPr>
                            <a:rPr kumimoji="1" lang="en-US" altLang="ja-JP" sz="2400" b="0" i="1" smtClean="0">
                              <a:latin typeface="Cambria Math"/>
                            </a:rPr>
                          </m:ctrlPr>
                        </m:dPr>
                        <m:e>
                          <m:r>
                            <a:rPr kumimoji="1" lang="en-US" altLang="ja-JP" sz="2400" b="0" i="1" smtClean="0">
                              <a:latin typeface="Cambria Math"/>
                            </a:rPr>
                            <m:t>𝑡</m:t>
                          </m:r>
                        </m:e>
                      </m:d>
                      <m:r>
                        <a:rPr kumimoji="1" lang="en-US" altLang="ja-JP" sz="2400" b="0" i="1" smtClean="0">
                          <a:latin typeface="Cambria Math"/>
                        </a:rPr>
                        <m:t>=</m:t>
                      </m:r>
                      <m:sSup>
                        <m:sSupPr>
                          <m:ctrlPr>
                            <a:rPr kumimoji="1" lang="en-US" altLang="ja-JP" sz="2400" b="0" i="1" smtClean="0">
                              <a:latin typeface="Cambria Math"/>
                            </a:rPr>
                          </m:ctrlPr>
                        </m:sSupPr>
                        <m:e>
                          <m:r>
                            <a:rPr kumimoji="1" lang="en-US" altLang="ja-JP" sz="2400" b="0" i="1" smtClean="0">
                              <a:latin typeface="Cambria Math"/>
                            </a:rPr>
                            <m:t>𝑒</m:t>
                          </m:r>
                        </m:e>
                        <m:sup>
                          <m:r>
                            <a:rPr kumimoji="1" lang="en-US" altLang="ja-JP" sz="2400" b="0" i="1" smtClean="0">
                              <a:latin typeface="Cambria Math"/>
                            </a:rPr>
                            <m:t>𝑖𝐻𝑡</m:t>
                          </m:r>
                        </m:sup>
                      </m:sSup>
                    </m:oMath>
                  </m:oMathPara>
                </a14:m>
                <a:endParaRPr kumimoji="1" lang="ja-JP" altLang="en-US" sz="2400" dirty="0"/>
              </a:p>
            </p:txBody>
          </p:sp>
        </mc:Choice>
        <mc:Fallback xmlns="">
          <p:sp>
            <p:nvSpPr>
              <p:cNvPr id="21" name="テキスト ボックス 20"/>
              <p:cNvSpPr txBox="1">
                <a:spLocks noRot="1" noChangeAspect="1" noMove="1" noResize="1" noEditPoints="1" noAdjustHandles="1" noChangeArrowheads="1" noChangeShapeType="1" noTextEdit="1"/>
              </p:cNvSpPr>
              <p:nvPr/>
            </p:nvSpPr>
            <p:spPr>
              <a:xfrm>
                <a:off x="7092281" y="5085184"/>
                <a:ext cx="1872207" cy="473591"/>
              </a:xfrm>
              <a:prstGeom prst="rect">
                <a:avLst/>
              </a:prstGeom>
              <a:blipFill rotWithShape="1">
                <a:blip r:embed="rId9"/>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443288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left)">
                                      <p:cBhvr>
                                        <p:cTn id="10" dur="500"/>
                                        <p:tgtEl>
                                          <p:spTgt spid="3">
                                            <p:txEl>
                                              <p:pRg st="4" end="4"/>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left)">
                                      <p:cBhvr>
                                        <p:cTn id="13" dur="500"/>
                                        <p:tgtEl>
                                          <p:spTgt spid="3">
                                            <p:txEl>
                                              <p:pRg st="5" end="5"/>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left)">
                                      <p:cBhvr>
                                        <p:cTn id="16" dur="500"/>
                                        <p:tgtEl>
                                          <p:spTgt spid="3">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wipe(left)">
                                      <p:cBhvr>
                                        <p:cTn id="21" dur="500"/>
                                        <p:tgtEl>
                                          <p:spTgt spid="3">
                                            <p:txEl>
                                              <p:pRg st="7" end="7"/>
                                            </p:txEl>
                                          </p:spTgt>
                                        </p:tgtEl>
                                      </p:cBhvr>
                                    </p:animEffect>
                                  </p:childTnLst>
                                </p:cTn>
                              </p:par>
                              <p:par>
                                <p:cTn id="22" presetID="22" presetClass="entr" presetSubtype="8"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wipe(left)">
                                      <p:cBhvr>
                                        <p:cTn id="2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1008112"/>
          </a:xfrm>
        </p:spPr>
        <p:txBody>
          <a:bodyPr>
            <a:normAutofit/>
          </a:bodyPr>
          <a:lstStyle/>
          <a:p>
            <a:r>
              <a:rPr kumimoji="1" lang="en-US" altLang="ja-JP" sz="3600" dirty="0" smtClean="0">
                <a:solidFill>
                  <a:srgbClr val="0070C0"/>
                </a:solidFill>
              </a:rPr>
              <a:t>MA </a:t>
            </a:r>
            <a:endParaRPr kumimoji="1" lang="ja-JP" altLang="en-US" sz="3600" dirty="0">
              <a:solidFill>
                <a:srgbClr val="0070C0"/>
              </a:solidFill>
            </a:endParaRPr>
          </a:p>
        </p:txBody>
      </p:sp>
      <p:pic>
        <p:nvPicPr>
          <p:cNvPr id="4" name="Picture 13" descr="j02920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0" y="1052736"/>
            <a:ext cx="1368152" cy="129881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j03012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1052736"/>
            <a:ext cx="1459782" cy="1248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p:cNvSpPr txBox="1"/>
          <p:nvPr/>
        </p:nvSpPr>
        <p:spPr>
          <a:xfrm>
            <a:off x="971600" y="2348880"/>
            <a:ext cx="1872208" cy="646331"/>
          </a:xfrm>
          <a:prstGeom prst="rect">
            <a:avLst/>
          </a:prstGeom>
          <a:noFill/>
        </p:spPr>
        <p:txBody>
          <a:bodyPr wrap="square" rtlCol="0">
            <a:spAutoFit/>
          </a:bodyPr>
          <a:lstStyle/>
          <a:p>
            <a:r>
              <a:rPr lang="ja-JP" altLang="en-US" dirty="0"/>
              <a:t>証明者</a:t>
            </a:r>
            <a:r>
              <a:rPr kumimoji="1" lang="en-US" altLang="ja-JP" dirty="0" smtClean="0"/>
              <a:t> (Merlin)</a:t>
            </a:r>
          </a:p>
          <a:p>
            <a:r>
              <a:rPr lang="ja-JP" altLang="en-US" dirty="0"/>
              <a:t>無限の計算能力</a:t>
            </a:r>
            <a:r>
              <a:rPr lang="en-US" altLang="ja-JP" dirty="0" smtClean="0"/>
              <a:t> </a:t>
            </a:r>
            <a:endParaRPr lang="en-US" altLang="ja-JP" dirty="0"/>
          </a:p>
        </p:txBody>
      </p:sp>
      <p:sp>
        <p:nvSpPr>
          <p:cNvPr id="7" name="テキスト ボックス 6"/>
          <p:cNvSpPr txBox="1"/>
          <p:nvPr/>
        </p:nvSpPr>
        <p:spPr>
          <a:xfrm>
            <a:off x="6444208" y="2348880"/>
            <a:ext cx="2016224" cy="923330"/>
          </a:xfrm>
          <a:prstGeom prst="rect">
            <a:avLst/>
          </a:prstGeom>
          <a:noFill/>
        </p:spPr>
        <p:txBody>
          <a:bodyPr wrap="square" rtlCol="0">
            <a:spAutoFit/>
          </a:bodyPr>
          <a:lstStyle/>
          <a:p>
            <a:r>
              <a:rPr lang="ja-JP" altLang="en-US" dirty="0"/>
              <a:t>検証者</a:t>
            </a:r>
            <a:r>
              <a:rPr lang="en-US" altLang="ja-JP" dirty="0" smtClean="0"/>
              <a:t> (Arthur)</a:t>
            </a:r>
          </a:p>
          <a:p>
            <a:r>
              <a:rPr lang="ja-JP" altLang="en-US" dirty="0"/>
              <a:t>多項式時間乱択アルゴリズム</a:t>
            </a:r>
            <a:endParaRPr kumimoji="1" lang="ja-JP" altLang="en-US" dirty="0"/>
          </a:p>
        </p:txBody>
      </p:sp>
      <p:sp>
        <p:nvSpPr>
          <p:cNvPr id="8" name="右矢印 7"/>
          <p:cNvSpPr/>
          <p:nvPr/>
        </p:nvSpPr>
        <p:spPr>
          <a:xfrm>
            <a:off x="2843808" y="1702143"/>
            <a:ext cx="3240360" cy="2866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9" name="テキスト ボックス 8"/>
              <p:cNvSpPr txBox="1"/>
              <p:nvPr/>
            </p:nvSpPr>
            <p:spPr>
              <a:xfrm>
                <a:off x="3779912" y="2348880"/>
                <a:ext cx="86409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a:rPr>
                        <m:t>𝑦</m:t>
                      </m:r>
                    </m:oMath>
                  </m:oMathPara>
                </a14:m>
                <a:endParaRPr kumimoji="1" lang="ja-JP" altLang="en-US" sz="2400"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3779912" y="2348880"/>
                <a:ext cx="864096" cy="461665"/>
              </a:xfrm>
              <a:prstGeom prst="rect">
                <a:avLst/>
              </a:prstGeom>
              <a:blipFill rotWithShape="1">
                <a:blip r:embed="rId4"/>
                <a:stretch>
                  <a:fillRect b="-921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テキスト ボックス 9"/>
              <p:cNvSpPr txBox="1"/>
              <p:nvPr/>
            </p:nvSpPr>
            <p:spPr>
              <a:xfrm>
                <a:off x="7884368" y="1556792"/>
                <a:ext cx="1152128" cy="639983"/>
              </a:xfrm>
              <a:prstGeom prst="rect">
                <a:avLst/>
              </a:prstGeom>
              <a:noFill/>
            </p:spPr>
            <p:txBody>
              <a:bodyPr wrap="square" rtlCol="0">
                <a:spAutoFit/>
              </a:bodyPr>
              <a:lstStyle/>
              <a:p>
                <a14:m>
                  <m:oMath xmlns:m="http://schemas.openxmlformats.org/officeDocument/2006/math">
                    <m:r>
                      <a:rPr lang="en-US" altLang="ja-JP" b="0" i="1" dirty="0" smtClean="0">
                        <a:latin typeface="Cambria Math"/>
                      </a:rPr>
                      <m:t>𝐴</m:t>
                    </m:r>
                    <m:d>
                      <m:dPr>
                        <m:ctrlPr>
                          <a:rPr lang="en-US" altLang="ja-JP" b="0" i="1" dirty="0" smtClean="0">
                            <a:latin typeface="Cambria Math"/>
                          </a:rPr>
                        </m:ctrlPr>
                      </m:dPr>
                      <m:e>
                        <m:r>
                          <a:rPr lang="en-US" altLang="ja-JP" i="1" dirty="0" smtClean="0">
                            <a:latin typeface="Cambria Math"/>
                          </a:rPr>
                          <m:t>𝑥</m:t>
                        </m:r>
                      </m:e>
                    </m:d>
                    <m:r>
                      <a:rPr lang="en-US" altLang="ja-JP" b="0" i="1" dirty="0" smtClean="0">
                        <a:latin typeface="Cambria Math"/>
                      </a:rPr>
                      <m:t>=</m:t>
                    </m:r>
                    <m:r>
                      <a:rPr lang="en-US" altLang="ja-JP" b="0" i="1" dirty="0" smtClean="0">
                        <a:latin typeface="Cambria Math"/>
                      </a:rPr>
                      <m:t>𝑦𝑒𝑠</m:t>
                    </m:r>
                    <m:r>
                      <a:rPr lang="en-US" altLang="ja-JP" b="0" i="1" dirty="0" smtClean="0">
                        <a:latin typeface="Cambria Math"/>
                      </a:rPr>
                      <m:t>/</m:t>
                    </m:r>
                    <m:r>
                      <a:rPr lang="en-US" altLang="ja-JP" b="0" i="1" dirty="0" smtClean="0">
                        <a:latin typeface="Cambria Math"/>
                      </a:rPr>
                      <m:t>𝑛𝑜</m:t>
                    </m:r>
                  </m:oMath>
                </a14:m>
                <a:r>
                  <a:rPr lang="en-US" altLang="ja-JP" dirty="0" smtClean="0"/>
                  <a:t> </a:t>
                </a:r>
                <a14:m>
                  <m:oMath xmlns:m="http://schemas.openxmlformats.org/officeDocument/2006/math">
                    <m:r>
                      <a:rPr lang="en-US" altLang="ja-JP" b="0" i="1" smtClean="0">
                        <a:latin typeface="Cambria Math"/>
                        <a:ea typeface="Cambria Math"/>
                      </a:rPr>
                      <m:t> ?</m:t>
                    </m:r>
                  </m:oMath>
                </a14:m>
                <a:endParaRPr kumimoji="1" lang="ja-JP" altLang="en-US"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7884368" y="1556792"/>
                <a:ext cx="1152128" cy="639983"/>
              </a:xfrm>
              <a:prstGeom prst="rect">
                <a:avLst/>
              </a:prstGeom>
              <a:blipFill rotWithShape="1">
                <a:blip r:embed="rId5"/>
                <a:stretch>
                  <a:fillRect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テキスト ボックス 10"/>
              <p:cNvSpPr txBox="1"/>
              <p:nvPr/>
            </p:nvSpPr>
            <p:spPr>
              <a:xfrm>
                <a:off x="395536" y="3068960"/>
                <a:ext cx="2160240" cy="461665"/>
              </a:xfrm>
              <a:prstGeom prst="rect">
                <a:avLst/>
              </a:prstGeom>
              <a:noFill/>
            </p:spPr>
            <p:txBody>
              <a:bodyPr wrap="square" rtlCol="0">
                <a:spAutoFit/>
              </a:bodyPr>
              <a:lstStyle/>
              <a:p>
                <a14:m>
                  <m:oMath xmlns:m="http://schemas.openxmlformats.org/officeDocument/2006/math">
                    <m:r>
                      <a:rPr kumimoji="1" lang="en-US" altLang="ja-JP" sz="2400" b="0" i="1" smtClean="0">
                        <a:latin typeface="Cambria Math"/>
                        <a:ea typeface="Cambria Math"/>
                      </a:rPr>
                      <m:t>𝐴</m:t>
                    </m:r>
                    <m:r>
                      <a:rPr kumimoji="1" lang="en-US" altLang="ja-JP" sz="2400" b="0" i="1" smtClean="0">
                        <a:latin typeface="Cambria Math"/>
                        <a:ea typeface="Cambria Math"/>
                      </a:rPr>
                      <m:t>∈</m:t>
                    </m:r>
                  </m:oMath>
                </a14:m>
                <a:r>
                  <a:rPr kumimoji="1" lang="ja-JP" altLang="en-US" sz="2400" dirty="0" smtClean="0"/>
                  <a:t> </a:t>
                </a:r>
                <a:r>
                  <a:rPr kumimoji="1" lang="en-US" altLang="ja-JP" sz="2400" dirty="0" smtClean="0">
                    <a:solidFill>
                      <a:srgbClr val="00B050"/>
                    </a:solidFill>
                  </a:rPr>
                  <a:t>MA</a:t>
                </a:r>
                <a:r>
                  <a:rPr kumimoji="1" lang="en-US" altLang="ja-JP" sz="2400" dirty="0" smtClean="0"/>
                  <a:t> </a:t>
                </a:r>
                <a:endParaRPr kumimoji="1" lang="ja-JP" altLang="en-US" sz="2400"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395536" y="3068960"/>
                <a:ext cx="2160240" cy="461665"/>
              </a:xfrm>
              <a:prstGeom prst="rect">
                <a:avLst/>
              </a:prstGeom>
              <a:blipFill rotWithShape="1">
                <a:blip r:embed="rId6"/>
                <a:stretch>
                  <a:fillRect l="-847" t="-10526" b="-28947"/>
                </a:stretch>
              </a:blipFill>
            </p:spPr>
            <p:txBody>
              <a:bodyPr/>
              <a:lstStyle/>
              <a:p>
                <a:r>
                  <a:rPr lang="ja-JP" altLang="en-US">
                    <a:noFill/>
                  </a:rPr>
                  <a:t> </a:t>
                </a:r>
              </a:p>
            </p:txBody>
          </p:sp>
        </mc:Fallback>
      </mc:AlternateContent>
      <p:sp>
        <p:nvSpPr>
          <p:cNvPr id="12" name="左右矢印 11"/>
          <p:cNvSpPr/>
          <p:nvPr/>
        </p:nvSpPr>
        <p:spPr>
          <a:xfrm>
            <a:off x="1835696" y="3212976"/>
            <a:ext cx="432048" cy="1846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4" name="テキスト ボックス 13"/>
              <p:cNvSpPr txBox="1"/>
              <p:nvPr/>
            </p:nvSpPr>
            <p:spPr>
              <a:xfrm>
                <a:off x="683568" y="3513202"/>
                <a:ext cx="7056784" cy="400110"/>
              </a:xfrm>
              <a:prstGeom prst="rect">
                <a:avLst/>
              </a:prstGeom>
              <a:noFill/>
            </p:spPr>
            <p:txBody>
              <a:bodyPr wrap="square" rtlCol="0">
                <a:spAutoFit/>
              </a:bodyPr>
              <a:lstStyle/>
              <a:p>
                <a:r>
                  <a:rPr lang="ja-JP" altLang="en-US" sz="2000" dirty="0" smtClean="0">
                    <a:latin typeface="ＭＳ ゴシック"/>
                    <a:ea typeface="ＭＳ ゴシック"/>
                  </a:rPr>
                  <a:t>∃</a:t>
                </a:r>
                <a:r>
                  <a:rPr lang="ja-JP" altLang="en-US" sz="2000" dirty="0" smtClean="0"/>
                  <a:t>多項式サイズ一様乱択</a:t>
                </a:r>
                <a:r>
                  <a:rPr lang="ja-JP" altLang="en-US" sz="2000" dirty="0"/>
                  <a:t>回路族</a:t>
                </a:r>
                <a:r>
                  <a:rPr lang="en-US" altLang="ja-JP" sz="2000" dirty="0" smtClean="0"/>
                  <a:t> </a:t>
                </a:r>
                <a14:m>
                  <m:oMath xmlns:m="http://schemas.openxmlformats.org/officeDocument/2006/math">
                    <m:sSub>
                      <m:sSubPr>
                        <m:ctrlPr>
                          <a:rPr lang="en-US" altLang="ja-JP" sz="2000" i="1" smtClean="0">
                            <a:latin typeface="Cambria Math"/>
                          </a:rPr>
                        </m:ctrlPr>
                      </m:sSubPr>
                      <m:e>
                        <m:r>
                          <a:rPr lang="en-US" altLang="ja-JP" sz="2000" b="0" i="1" smtClean="0">
                            <a:latin typeface="Cambria Math"/>
                          </a:rPr>
                          <m:t>{</m:t>
                        </m:r>
                        <m:r>
                          <a:rPr lang="en-US" altLang="ja-JP" sz="2000" b="0" i="1" smtClean="0">
                            <a:latin typeface="Cambria Math"/>
                          </a:rPr>
                          <m:t>𝑉</m:t>
                        </m:r>
                      </m:e>
                      <m:sub>
                        <m:r>
                          <a:rPr lang="en-US" altLang="ja-JP" sz="2000" b="0" i="1" smtClean="0">
                            <a:latin typeface="Cambria Math"/>
                          </a:rPr>
                          <m:t>𝑥</m:t>
                        </m:r>
                      </m:sub>
                    </m:sSub>
                    <m:r>
                      <a:rPr lang="en-US" altLang="ja-JP" sz="2000" b="0" i="1" smtClean="0">
                        <a:latin typeface="Cambria Math"/>
                      </a:rPr>
                      <m:t>}</m:t>
                    </m:r>
                  </m:oMath>
                </a14:m>
                <a:r>
                  <a:rPr lang="en-US" altLang="ja-JP" sz="2000" dirty="0" smtClean="0"/>
                  <a:t> :</a:t>
                </a:r>
                <a:endParaRPr kumimoji="1" lang="ja-JP" altLang="en-US" sz="2000" b="0" dirty="0" smtClean="0"/>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683568" y="3513202"/>
                <a:ext cx="7056784" cy="400110"/>
              </a:xfrm>
              <a:prstGeom prst="rect">
                <a:avLst/>
              </a:prstGeom>
              <a:blipFill rotWithShape="1">
                <a:blip r:embed="rId7"/>
                <a:stretch>
                  <a:fillRect l="-864" t="-12121" b="-2727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5" name="テキスト ボックス 14"/>
              <p:cNvSpPr txBox="1"/>
              <p:nvPr/>
            </p:nvSpPr>
            <p:spPr>
              <a:xfrm>
                <a:off x="827584" y="3933056"/>
                <a:ext cx="7488832" cy="1015663"/>
              </a:xfrm>
              <a:prstGeom prst="rect">
                <a:avLst/>
              </a:prstGeom>
              <a:noFill/>
            </p:spPr>
            <p:txBody>
              <a:bodyPr wrap="square" rtlCol="0">
                <a:spAutoFit/>
              </a:bodyPr>
              <a:lstStyle/>
              <a:p>
                <a:r>
                  <a:rPr kumimoji="1" lang="en-US" altLang="ja-JP" sz="2000" b="0" dirty="0" smtClean="0"/>
                  <a:t>(</a:t>
                </a:r>
                <a:r>
                  <a:rPr lang="ja-JP" altLang="en-US" sz="2000" dirty="0" smtClean="0">
                    <a:solidFill>
                      <a:srgbClr val="FF0000"/>
                    </a:solidFill>
                  </a:rPr>
                  <a:t>完全性</a:t>
                </a:r>
                <a:r>
                  <a:rPr lang="en-US" altLang="ja-JP" sz="2000" dirty="0" smtClean="0">
                    <a:solidFill>
                      <a:srgbClr val="FF0000"/>
                    </a:solidFill>
                  </a:rPr>
                  <a:t>:completeness</a:t>
                </a:r>
                <a:r>
                  <a:rPr kumimoji="1" lang="en-US" altLang="ja-JP" sz="2000" b="0" dirty="0" smtClean="0"/>
                  <a:t>) </a:t>
                </a:r>
                <a14:m>
                  <m:oMath xmlns:m="http://schemas.openxmlformats.org/officeDocument/2006/math">
                    <m:r>
                      <a:rPr kumimoji="1" lang="en-US" altLang="ja-JP" sz="2000" b="0" i="1" smtClean="0">
                        <a:latin typeface="Cambria Math"/>
                      </a:rPr>
                      <m:t>𝐴</m:t>
                    </m:r>
                    <m:d>
                      <m:dPr>
                        <m:ctrlPr>
                          <a:rPr kumimoji="1" lang="en-US" altLang="ja-JP" sz="2000" b="0" i="1" smtClean="0">
                            <a:latin typeface="Cambria Math"/>
                          </a:rPr>
                        </m:ctrlPr>
                      </m:dPr>
                      <m:e>
                        <m:r>
                          <a:rPr kumimoji="1" lang="en-US" altLang="ja-JP" sz="2000" b="0" i="1" smtClean="0">
                            <a:latin typeface="Cambria Math"/>
                          </a:rPr>
                          <m:t>𝑥</m:t>
                        </m:r>
                      </m:e>
                    </m:d>
                    <m:r>
                      <a:rPr kumimoji="1" lang="en-US" altLang="ja-JP" sz="2000" b="0" i="1" smtClean="0">
                        <a:latin typeface="Cambria Math"/>
                      </a:rPr>
                      <m:t>=</m:t>
                    </m:r>
                    <m:r>
                      <a:rPr kumimoji="1" lang="en-US" altLang="ja-JP" sz="2000" b="0" i="1" smtClean="0">
                        <a:latin typeface="Cambria Math"/>
                      </a:rPr>
                      <m:t>𝑦𝑒𝑠</m:t>
                    </m:r>
                  </m:oMath>
                </a14:m>
                <a:r>
                  <a:rPr kumimoji="1" lang="ja-JP" altLang="en-US" sz="2000" b="0" dirty="0" smtClean="0"/>
                  <a:t>の場合，</a:t>
                </a:r>
                <a:r>
                  <a:rPr kumimoji="1" lang="en-US" altLang="ja-JP" sz="2000" b="0" dirty="0" smtClean="0"/>
                  <a:t> </a:t>
                </a:r>
                <a14:m>
                  <m:oMath xmlns:m="http://schemas.openxmlformats.org/officeDocument/2006/math">
                    <m:r>
                      <a:rPr kumimoji="1" lang="en-US" altLang="ja-JP" sz="2000" b="0" i="1" smtClean="0">
                        <a:latin typeface="Cambria Math"/>
                        <a:ea typeface="Cambria Math"/>
                      </a:rPr>
                      <m:t>∃ </m:t>
                    </m:r>
                    <m:r>
                      <a:rPr kumimoji="1" lang="en-US" altLang="ja-JP" sz="2000" b="0" i="1" smtClean="0">
                        <a:latin typeface="Cambria Math"/>
                        <a:ea typeface="Cambria Math"/>
                      </a:rPr>
                      <m:t>𝑦</m:t>
                    </m:r>
                  </m:oMath>
                </a14:m>
                <a:r>
                  <a:rPr kumimoji="1" lang="en-US" altLang="ja-JP" sz="2000" b="0" dirty="0" smtClean="0"/>
                  <a:t>  Pr[</a:t>
                </a:r>
                <a14:m>
                  <m:oMath xmlns:m="http://schemas.openxmlformats.org/officeDocument/2006/math">
                    <m:sSub>
                      <m:sSubPr>
                        <m:ctrlPr>
                          <a:rPr kumimoji="1" lang="en-US" altLang="ja-JP" sz="2000" b="0" i="1" smtClean="0">
                            <a:latin typeface="Cambria Math"/>
                          </a:rPr>
                        </m:ctrlPr>
                      </m:sSubPr>
                      <m:e>
                        <m:r>
                          <a:rPr kumimoji="1" lang="en-US" altLang="ja-JP" sz="2000" b="0" i="1" smtClean="0">
                            <a:latin typeface="Cambria Math"/>
                          </a:rPr>
                          <m:t>𝑉</m:t>
                        </m:r>
                      </m:e>
                      <m:sub>
                        <m:r>
                          <a:rPr kumimoji="1" lang="en-US" altLang="ja-JP" sz="2000" b="0" i="1" smtClean="0">
                            <a:latin typeface="Cambria Math"/>
                          </a:rPr>
                          <m:t>𝑥</m:t>
                        </m:r>
                      </m:sub>
                    </m:sSub>
                  </m:oMath>
                </a14:m>
                <a:r>
                  <a:rPr kumimoji="1" lang="en-US" altLang="ja-JP" sz="2000" b="0" dirty="0" smtClean="0"/>
                  <a:t> </a:t>
                </a:r>
                <a:r>
                  <a:rPr lang="ja-JP" altLang="en-US" sz="2000" dirty="0" smtClean="0"/>
                  <a:t>が受理</a:t>
                </a:r>
                <a:r>
                  <a:rPr lang="en-US" altLang="ja-JP" sz="2000" dirty="0" smtClean="0"/>
                  <a:t>]</a:t>
                </a:r>
                <a:r>
                  <a:rPr kumimoji="1" lang="en-US" altLang="ja-JP" sz="2000" b="0" dirty="0" smtClean="0"/>
                  <a:t> </a:t>
                </a:r>
                <a14:m>
                  <m:oMath xmlns:m="http://schemas.openxmlformats.org/officeDocument/2006/math">
                    <m:r>
                      <a:rPr kumimoji="1" lang="en-US" altLang="ja-JP" sz="2000" b="0" i="1" dirty="0" smtClean="0">
                        <a:latin typeface="Cambria Math"/>
                        <a:ea typeface="Cambria Math"/>
                      </a:rPr>
                      <m:t>≥</m:t>
                    </m:r>
                    <m:r>
                      <a:rPr kumimoji="1" lang="en-US" altLang="ja-JP" sz="2000" b="0" i="1" dirty="0" smtClean="0">
                        <a:latin typeface="Cambria Math"/>
                      </a:rPr>
                      <m:t>𝑎</m:t>
                    </m:r>
                  </m:oMath>
                </a14:m>
                <a:r>
                  <a:rPr kumimoji="1" lang="en-US" altLang="ja-JP" sz="2000" b="0" dirty="0" smtClean="0"/>
                  <a:t>;</a:t>
                </a:r>
              </a:p>
              <a:p>
                <a:r>
                  <a:rPr lang="en-US" altLang="ja-JP" sz="2000" dirty="0" smtClean="0"/>
                  <a:t>(</a:t>
                </a:r>
                <a:r>
                  <a:rPr lang="ja-JP" altLang="en-US" sz="2000" dirty="0" smtClean="0">
                    <a:solidFill>
                      <a:srgbClr val="FF0000"/>
                    </a:solidFill>
                  </a:rPr>
                  <a:t>健全性</a:t>
                </a:r>
                <a:r>
                  <a:rPr lang="en-US" altLang="ja-JP" sz="2000" dirty="0" smtClean="0">
                    <a:solidFill>
                      <a:srgbClr val="FF0000"/>
                    </a:solidFill>
                  </a:rPr>
                  <a:t>:soundness</a:t>
                </a:r>
                <a:r>
                  <a:rPr lang="en-US" altLang="ja-JP" sz="2000" dirty="0" smtClean="0"/>
                  <a:t>) </a:t>
                </a:r>
                <a14:m>
                  <m:oMath xmlns:m="http://schemas.openxmlformats.org/officeDocument/2006/math">
                    <m:r>
                      <a:rPr lang="en-US" altLang="ja-JP" sz="2000" i="1">
                        <a:latin typeface="Cambria Math"/>
                      </a:rPr>
                      <m:t>𝐴</m:t>
                    </m:r>
                    <m:d>
                      <m:dPr>
                        <m:ctrlPr>
                          <a:rPr lang="en-US" altLang="ja-JP" sz="2000" i="1">
                            <a:latin typeface="Cambria Math"/>
                          </a:rPr>
                        </m:ctrlPr>
                      </m:dPr>
                      <m:e>
                        <m:r>
                          <a:rPr lang="en-US" altLang="ja-JP" sz="2000" i="1">
                            <a:latin typeface="Cambria Math"/>
                          </a:rPr>
                          <m:t>𝑥</m:t>
                        </m:r>
                      </m:e>
                    </m:d>
                    <m:r>
                      <a:rPr lang="en-US" altLang="ja-JP" sz="2000" i="1">
                        <a:latin typeface="Cambria Math"/>
                      </a:rPr>
                      <m:t>=</m:t>
                    </m:r>
                    <m:r>
                      <a:rPr lang="en-US" altLang="ja-JP" sz="2000" b="0" i="1" smtClean="0">
                        <a:latin typeface="Cambria Math"/>
                      </a:rPr>
                      <m:t>𝑛𝑜</m:t>
                    </m:r>
                  </m:oMath>
                </a14:m>
                <a:r>
                  <a:rPr lang="ja-JP" altLang="en-US" sz="2000" dirty="0" smtClean="0"/>
                  <a:t>の場合，</a:t>
                </a:r>
                <a:r>
                  <a:rPr lang="en-US" altLang="ja-JP" sz="2000" dirty="0" smtClean="0"/>
                  <a:t> </a:t>
                </a:r>
                <a14:m>
                  <m:oMath xmlns:m="http://schemas.openxmlformats.org/officeDocument/2006/math">
                    <m:r>
                      <a:rPr lang="en-US" altLang="ja-JP" sz="2000" i="1" smtClean="0">
                        <a:latin typeface="Cambria Math"/>
                        <a:ea typeface="Cambria Math"/>
                      </a:rPr>
                      <m:t>∀</m:t>
                    </m:r>
                    <m:r>
                      <a:rPr lang="en-US" altLang="ja-JP" sz="2000" b="0" i="1" smtClean="0">
                        <a:latin typeface="Cambria Math"/>
                        <a:ea typeface="Cambria Math"/>
                      </a:rPr>
                      <m:t> </m:t>
                    </m:r>
                    <m:r>
                      <a:rPr lang="en-US" altLang="ja-JP" sz="2000" b="0" i="1" smtClean="0">
                        <a:latin typeface="Cambria Math"/>
                        <a:ea typeface="Cambria Math"/>
                      </a:rPr>
                      <m:t>𝑦</m:t>
                    </m:r>
                  </m:oMath>
                </a14:m>
                <a:r>
                  <a:rPr lang="en-US" altLang="ja-JP" sz="2000" dirty="0" smtClean="0"/>
                  <a:t>  </a:t>
                </a:r>
                <a:r>
                  <a:rPr lang="en-US" altLang="ja-JP" sz="2000" dirty="0" err="1" smtClean="0"/>
                  <a:t>Pr</a:t>
                </a:r>
                <a:r>
                  <a:rPr lang="en-US" altLang="ja-JP" sz="2000" dirty="0" smtClean="0"/>
                  <a:t>[</a:t>
                </a:r>
                <a14:m>
                  <m:oMath xmlns:m="http://schemas.openxmlformats.org/officeDocument/2006/math">
                    <m:sSub>
                      <m:sSubPr>
                        <m:ctrlPr>
                          <a:rPr lang="en-US" altLang="ja-JP" sz="2000" i="1" smtClean="0">
                            <a:latin typeface="Cambria Math"/>
                          </a:rPr>
                        </m:ctrlPr>
                      </m:sSubPr>
                      <m:e>
                        <m:r>
                          <a:rPr lang="en-US" altLang="ja-JP" sz="2000" b="0" i="1" smtClean="0">
                            <a:latin typeface="Cambria Math"/>
                          </a:rPr>
                          <m:t>𝑉</m:t>
                        </m:r>
                      </m:e>
                      <m:sub>
                        <m:r>
                          <a:rPr lang="en-US" altLang="ja-JP" sz="2000" b="0" i="1" smtClean="0">
                            <a:latin typeface="Cambria Math"/>
                          </a:rPr>
                          <m:t>𝑥</m:t>
                        </m:r>
                      </m:sub>
                    </m:sSub>
                  </m:oMath>
                </a14:m>
                <a:r>
                  <a:rPr lang="en-US" altLang="ja-JP" sz="2000" dirty="0" smtClean="0"/>
                  <a:t> </a:t>
                </a:r>
                <a:r>
                  <a:rPr lang="ja-JP" altLang="en-US" sz="2000" dirty="0" smtClean="0"/>
                  <a:t>が受理</a:t>
                </a:r>
                <a:r>
                  <a:rPr lang="en-US" altLang="ja-JP" sz="2000" dirty="0" smtClean="0"/>
                  <a:t>] </a:t>
                </a:r>
                <a14:m>
                  <m:oMath xmlns:m="http://schemas.openxmlformats.org/officeDocument/2006/math">
                    <m:r>
                      <a:rPr lang="en-US" altLang="ja-JP" sz="2000" i="1" dirty="0" smtClean="0">
                        <a:latin typeface="Cambria Math"/>
                        <a:ea typeface="Cambria Math"/>
                      </a:rPr>
                      <m:t>≤</m:t>
                    </m:r>
                  </m:oMath>
                </a14:m>
                <a:r>
                  <a:rPr lang="en-US" altLang="ja-JP" sz="2000" dirty="0" smtClean="0"/>
                  <a:t> </a:t>
                </a:r>
                <a14:m>
                  <m:oMath xmlns:m="http://schemas.openxmlformats.org/officeDocument/2006/math">
                    <m:r>
                      <a:rPr lang="en-US" altLang="ja-JP" sz="2000" i="1" dirty="0" smtClean="0">
                        <a:latin typeface="Cambria Math"/>
                      </a:rPr>
                      <m:t>𝑏</m:t>
                    </m:r>
                  </m:oMath>
                </a14:m>
                <a:r>
                  <a:rPr lang="en-US" altLang="ja-JP" sz="2000" dirty="0" smtClean="0"/>
                  <a:t>.</a:t>
                </a:r>
              </a:p>
              <a:p>
                <a:r>
                  <a:rPr kumimoji="1" lang="ja-JP" altLang="en-US" sz="2000" b="0" dirty="0" smtClean="0"/>
                  <a:t>ただし，</a:t>
                </a:r>
                <a14:m>
                  <m:oMath xmlns:m="http://schemas.openxmlformats.org/officeDocument/2006/math">
                    <m:r>
                      <a:rPr kumimoji="1" lang="en-US" altLang="ja-JP" sz="2000" b="0" i="1" smtClean="0">
                        <a:latin typeface="Cambria Math"/>
                      </a:rPr>
                      <m:t>𝑎</m:t>
                    </m:r>
                    <m:r>
                      <a:rPr kumimoji="1" lang="en-US" altLang="ja-JP" sz="2000" b="0" i="1" smtClean="0">
                        <a:latin typeface="Cambria Math"/>
                      </a:rPr>
                      <m:t>−</m:t>
                    </m:r>
                    <m:r>
                      <a:rPr kumimoji="1" lang="en-US" altLang="ja-JP" sz="2000" b="0" i="1" smtClean="0">
                        <a:latin typeface="Cambria Math"/>
                      </a:rPr>
                      <m:t>𝑏</m:t>
                    </m:r>
                    <m:r>
                      <a:rPr kumimoji="1" lang="en-US" altLang="ja-JP" sz="2000" b="0" i="1" smtClean="0">
                        <a:latin typeface="Cambria Math"/>
                        <a:ea typeface="Cambria Math"/>
                      </a:rPr>
                      <m:t>≥1/</m:t>
                    </m:r>
                  </m:oMath>
                </a14:m>
                <a:r>
                  <a:rPr kumimoji="1" lang="en-US" altLang="ja-JP" sz="2000" b="0" dirty="0" smtClean="0"/>
                  <a:t>poly(n)</a:t>
                </a:r>
                <a:endParaRPr kumimoji="1" lang="ja-JP" altLang="en-US" sz="2000" b="0" dirty="0" smtClean="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827584" y="3933056"/>
                <a:ext cx="7488832" cy="1015663"/>
              </a:xfrm>
              <a:prstGeom prst="rect">
                <a:avLst/>
              </a:prstGeom>
              <a:blipFill rotWithShape="1">
                <a:blip r:embed="rId8"/>
                <a:stretch>
                  <a:fillRect l="-896" t="-4790" b="-10180"/>
                </a:stretch>
              </a:blipFill>
            </p:spPr>
            <p:txBody>
              <a:bodyPr/>
              <a:lstStyle/>
              <a:p>
                <a:r>
                  <a:rPr lang="ja-JP" altLang="en-US">
                    <a:noFill/>
                  </a:rPr>
                  <a:t> </a:t>
                </a:r>
              </a:p>
            </p:txBody>
          </p:sp>
        </mc:Fallback>
      </mc:AlternateContent>
      <p:sp>
        <p:nvSpPr>
          <p:cNvPr id="19" name="テキスト ボックス 18"/>
          <p:cNvSpPr txBox="1"/>
          <p:nvPr/>
        </p:nvSpPr>
        <p:spPr>
          <a:xfrm>
            <a:off x="3851920" y="2060848"/>
            <a:ext cx="2160240" cy="400110"/>
          </a:xfrm>
          <a:prstGeom prst="rect">
            <a:avLst/>
          </a:prstGeom>
          <a:noFill/>
        </p:spPr>
        <p:txBody>
          <a:bodyPr wrap="square" rtlCol="0">
            <a:spAutoFit/>
          </a:bodyPr>
          <a:lstStyle/>
          <a:p>
            <a:r>
              <a:rPr lang="ja-JP" altLang="en-US" sz="2000" dirty="0"/>
              <a:t>証明</a:t>
            </a:r>
            <a:r>
              <a:rPr kumimoji="1" lang="en-US" altLang="ja-JP" sz="2000" dirty="0" smtClean="0"/>
              <a:t> </a:t>
            </a:r>
            <a:endParaRPr kumimoji="1" lang="ja-JP" altLang="en-US" sz="2000" dirty="0" smtClean="0"/>
          </a:p>
        </p:txBody>
      </p:sp>
      <mc:AlternateContent xmlns:mc="http://schemas.openxmlformats.org/markup-compatibility/2006" xmlns:a14="http://schemas.microsoft.com/office/drawing/2010/main">
        <mc:Choice Requires="a14">
          <p:sp>
            <p:nvSpPr>
              <p:cNvPr id="3" name="テキスト ボックス 2"/>
              <p:cNvSpPr txBox="1"/>
              <p:nvPr/>
            </p:nvSpPr>
            <p:spPr>
              <a:xfrm>
                <a:off x="395536" y="5169386"/>
                <a:ext cx="7344816" cy="707886"/>
              </a:xfrm>
              <a:prstGeom prst="rect">
                <a:avLst/>
              </a:prstGeom>
              <a:noFill/>
            </p:spPr>
            <p:txBody>
              <a:bodyPr wrap="square" rtlCol="0">
                <a:spAutoFit/>
              </a:bodyPr>
              <a:lstStyle/>
              <a:p>
                <a:pPr marL="285750" indent="-285750">
                  <a:buFont typeface="Wingdings" pitchFamily="2" charset="2"/>
                  <a:buChar char="Ø"/>
                </a:pPr>
                <a14:m>
                  <m:oMath xmlns:m="http://schemas.openxmlformats.org/officeDocument/2006/math">
                    <m:r>
                      <a:rPr kumimoji="1" lang="en-US" altLang="ja-JP" sz="2000" b="0" i="1" smtClean="0">
                        <a:latin typeface="Cambria Math"/>
                      </a:rPr>
                      <m:t>𝑎</m:t>
                    </m:r>
                    <m:r>
                      <a:rPr kumimoji="1" lang="en-US" altLang="ja-JP" sz="2000" b="0" i="1" smtClean="0">
                        <a:latin typeface="Cambria Math"/>
                      </a:rPr>
                      <m:t>=1</m:t>
                    </m:r>
                  </m:oMath>
                </a14:m>
                <a:r>
                  <a:rPr kumimoji="1" lang="ja-JP" altLang="en-US" sz="2000" dirty="0" smtClean="0"/>
                  <a:t>のとき，「証明系は</a:t>
                </a:r>
                <a:r>
                  <a:rPr lang="ja-JP" altLang="en-US" sz="2000" dirty="0"/>
                  <a:t>片側誤り</a:t>
                </a:r>
                <a:r>
                  <a:rPr kumimoji="1" lang="ja-JP" altLang="en-US" sz="2000" dirty="0" smtClean="0"/>
                  <a:t>である」といい，</a:t>
                </a:r>
                <a:r>
                  <a:rPr lang="ja-JP" altLang="en-US" sz="2000" dirty="0"/>
                  <a:t>その</a:t>
                </a:r>
                <a:r>
                  <a:rPr lang="ja-JP" altLang="en-US" sz="2000" dirty="0" smtClean="0"/>
                  <a:t>場合の</a:t>
                </a:r>
                <a:r>
                  <a:rPr lang="en-US" altLang="ja-JP" sz="2000" dirty="0" smtClean="0"/>
                  <a:t>MA</a:t>
                </a:r>
                <a:r>
                  <a:rPr lang="ja-JP" altLang="en-US" sz="2000" dirty="0" smtClean="0"/>
                  <a:t>の部分クラスを </a:t>
                </a:r>
                <a:r>
                  <a:rPr lang="en-US" altLang="ja-JP" sz="2000" dirty="0" smtClean="0">
                    <a:solidFill>
                      <a:srgbClr val="00B050"/>
                    </a:solidFill>
                  </a:rPr>
                  <a:t>MA</a:t>
                </a:r>
                <a:r>
                  <a:rPr lang="en-US" altLang="ja-JP" sz="2000" baseline="-25000" dirty="0" smtClean="0">
                    <a:solidFill>
                      <a:srgbClr val="00B050"/>
                    </a:solidFill>
                  </a:rPr>
                  <a:t>1</a:t>
                </a:r>
                <a:r>
                  <a:rPr lang="en-US" altLang="ja-JP" sz="2000" dirty="0" smtClean="0"/>
                  <a:t> </a:t>
                </a:r>
                <a:r>
                  <a:rPr lang="ja-JP" altLang="en-US" sz="2000" dirty="0" smtClean="0"/>
                  <a:t>と表す</a:t>
                </a:r>
                <a:r>
                  <a:rPr lang="ja-JP" altLang="en-US" dirty="0" smtClean="0"/>
                  <a:t>．</a:t>
                </a:r>
                <a:endParaRPr kumimoji="1" lang="ja-JP" altLang="en-US"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395536" y="5169386"/>
                <a:ext cx="7344816" cy="707886"/>
              </a:xfrm>
              <a:prstGeom prst="rect">
                <a:avLst/>
              </a:prstGeom>
              <a:blipFill rotWithShape="1">
                <a:blip r:embed="rId9"/>
                <a:stretch>
                  <a:fillRect l="-747" t="-6897" r="-332" b="-15517"/>
                </a:stretch>
              </a:blipFill>
            </p:spPr>
            <p:txBody>
              <a:bodyPr/>
              <a:lstStyle/>
              <a:p>
                <a:r>
                  <a:rPr lang="ja-JP" altLang="en-US">
                    <a:noFill/>
                  </a:rPr>
                  <a:t> </a:t>
                </a:r>
              </a:p>
            </p:txBody>
          </p:sp>
        </mc:Fallback>
      </mc:AlternateContent>
      <p:sp>
        <p:nvSpPr>
          <p:cNvPr id="17" name="正方形/長方形 16"/>
          <p:cNvSpPr/>
          <p:nvPr/>
        </p:nvSpPr>
        <p:spPr>
          <a:xfrm>
            <a:off x="467544" y="6021288"/>
            <a:ext cx="7776864"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rPr>
              <a:t>MA=MA</a:t>
            </a:r>
            <a:r>
              <a:rPr lang="en-US" altLang="ja-JP" sz="2400" baseline="-25000" dirty="0" smtClean="0">
                <a:solidFill>
                  <a:schemeClr val="tx1"/>
                </a:solidFill>
              </a:rPr>
              <a:t>1</a:t>
            </a:r>
            <a:r>
              <a:rPr lang="en-US" altLang="ja-JP" sz="2400" dirty="0" smtClean="0">
                <a:solidFill>
                  <a:schemeClr val="tx1"/>
                </a:solidFill>
              </a:rPr>
              <a:t> </a:t>
            </a:r>
            <a:r>
              <a:rPr lang="ja-JP" altLang="en-US" sz="2400" dirty="0" smtClean="0">
                <a:solidFill>
                  <a:schemeClr val="tx1"/>
                </a:solidFill>
              </a:rPr>
              <a:t>（</a:t>
            </a:r>
            <a:r>
              <a:rPr lang="en-US" altLang="ja-JP" sz="2400" dirty="0" smtClean="0">
                <a:solidFill>
                  <a:schemeClr val="tx1"/>
                </a:solidFill>
              </a:rPr>
              <a:t>MA</a:t>
            </a:r>
            <a:r>
              <a:rPr lang="ja-JP" altLang="en-US" sz="2400" dirty="0" smtClean="0">
                <a:solidFill>
                  <a:schemeClr val="tx1"/>
                </a:solidFill>
              </a:rPr>
              <a:t>証明系は片側誤り化可能） </a:t>
            </a:r>
            <a:r>
              <a:rPr lang="en-US" altLang="ja-JP" dirty="0" smtClean="0">
                <a:solidFill>
                  <a:schemeClr val="tx1"/>
                </a:solidFill>
              </a:rPr>
              <a:t>[Zachos-Furer87]</a:t>
            </a:r>
            <a:endParaRPr kumimoji="1" lang="ja-JP" altLang="en-US" dirty="0">
              <a:solidFill>
                <a:schemeClr val="tx1"/>
              </a:solidFill>
            </a:endParaRPr>
          </a:p>
        </p:txBody>
      </p:sp>
    </p:spTree>
    <p:extLst>
      <p:ext uri="{BB962C8B-B14F-4D97-AF65-F5344CB8AC3E}">
        <p14:creationId xmlns:p14="http://schemas.microsoft.com/office/powerpoint/2010/main" val="522841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1008112"/>
          </a:xfrm>
        </p:spPr>
        <p:txBody>
          <a:bodyPr>
            <a:normAutofit/>
          </a:bodyPr>
          <a:lstStyle/>
          <a:p>
            <a:r>
              <a:rPr kumimoji="1" lang="en-US" altLang="ja-JP" sz="3600" dirty="0" smtClean="0">
                <a:solidFill>
                  <a:srgbClr val="0070C0"/>
                </a:solidFill>
              </a:rPr>
              <a:t>QMA </a:t>
            </a:r>
            <a:endParaRPr kumimoji="1" lang="ja-JP" altLang="en-US" sz="3600" dirty="0">
              <a:solidFill>
                <a:srgbClr val="0070C0"/>
              </a:solidFill>
            </a:endParaRPr>
          </a:p>
        </p:txBody>
      </p:sp>
      <p:pic>
        <p:nvPicPr>
          <p:cNvPr id="4" name="Picture 13" descr="j02920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0" y="1052736"/>
            <a:ext cx="1368152" cy="129881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j03012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1052736"/>
            <a:ext cx="1459782" cy="1248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p:cNvSpPr txBox="1"/>
          <p:nvPr/>
        </p:nvSpPr>
        <p:spPr>
          <a:xfrm>
            <a:off x="971600" y="2348880"/>
            <a:ext cx="1872208" cy="646331"/>
          </a:xfrm>
          <a:prstGeom prst="rect">
            <a:avLst/>
          </a:prstGeom>
          <a:noFill/>
        </p:spPr>
        <p:txBody>
          <a:bodyPr wrap="square" rtlCol="0">
            <a:spAutoFit/>
          </a:bodyPr>
          <a:lstStyle/>
          <a:p>
            <a:r>
              <a:rPr lang="ja-JP" altLang="en-US" dirty="0"/>
              <a:t>証明者</a:t>
            </a:r>
            <a:r>
              <a:rPr kumimoji="1" lang="en-US" altLang="ja-JP" dirty="0" smtClean="0"/>
              <a:t> (Merlin)</a:t>
            </a:r>
          </a:p>
          <a:p>
            <a:r>
              <a:rPr lang="ja-JP" altLang="en-US" dirty="0"/>
              <a:t>無限の計算能力</a:t>
            </a:r>
            <a:r>
              <a:rPr lang="en-US" altLang="ja-JP" dirty="0" smtClean="0"/>
              <a:t> </a:t>
            </a:r>
            <a:endParaRPr lang="en-US" altLang="ja-JP" dirty="0"/>
          </a:p>
        </p:txBody>
      </p:sp>
      <p:sp>
        <p:nvSpPr>
          <p:cNvPr id="7" name="テキスト ボックス 6"/>
          <p:cNvSpPr txBox="1"/>
          <p:nvPr/>
        </p:nvSpPr>
        <p:spPr>
          <a:xfrm>
            <a:off x="6444208" y="2348880"/>
            <a:ext cx="2016224" cy="923330"/>
          </a:xfrm>
          <a:prstGeom prst="rect">
            <a:avLst/>
          </a:prstGeom>
          <a:noFill/>
        </p:spPr>
        <p:txBody>
          <a:bodyPr wrap="square" rtlCol="0">
            <a:spAutoFit/>
          </a:bodyPr>
          <a:lstStyle/>
          <a:p>
            <a:r>
              <a:rPr lang="ja-JP" altLang="en-US" dirty="0"/>
              <a:t>検証者</a:t>
            </a:r>
            <a:r>
              <a:rPr lang="en-US" altLang="ja-JP" dirty="0" smtClean="0"/>
              <a:t> (Arthur)</a:t>
            </a:r>
          </a:p>
          <a:p>
            <a:r>
              <a:rPr lang="ja-JP" altLang="en-US" dirty="0"/>
              <a:t>多項式</a:t>
            </a:r>
            <a:r>
              <a:rPr lang="ja-JP" altLang="en-US" dirty="0" smtClean="0"/>
              <a:t>時間</a:t>
            </a:r>
            <a:r>
              <a:rPr lang="ja-JP" altLang="en-US" dirty="0">
                <a:solidFill>
                  <a:srgbClr val="FF0000"/>
                </a:solidFill>
              </a:rPr>
              <a:t>量子</a:t>
            </a:r>
            <a:r>
              <a:rPr lang="ja-JP" altLang="en-US" dirty="0" smtClean="0"/>
              <a:t>アルゴリズム</a:t>
            </a:r>
            <a:endParaRPr kumimoji="1" lang="ja-JP" altLang="en-US" dirty="0"/>
          </a:p>
        </p:txBody>
      </p:sp>
      <p:sp>
        <p:nvSpPr>
          <p:cNvPr id="8" name="右矢印 7"/>
          <p:cNvSpPr/>
          <p:nvPr/>
        </p:nvSpPr>
        <p:spPr>
          <a:xfrm>
            <a:off x="2843808" y="1702143"/>
            <a:ext cx="3240360" cy="2866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0" name="テキスト ボックス 9"/>
              <p:cNvSpPr txBox="1"/>
              <p:nvPr/>
            </p:nvSpPr>
            <p:spPr>
              <a:xfrm>
                <a:off x="7884368" y="1556792"/>
                <a:ext cx="1152128" cy="639983"/>
              </a:xfrm>
              <a:prstGeom prst="rect">
                <a:avLst/>
              </a:prstGeom>
              <a:noFill/>
            </p:spPr>
            <p:txBody>
              <a:bodyPr wrap="square" rtlCol="0">
                <a:spAutoFit/>
              </a:bodyPr>
              <a:lstStyle/>
              <a:p>
                <a14:m>
                  <m:oMath xmlns:m="http://schemas.openxmlformats.org/officeDocument/2006/math">
                    <m:r>
                      <a:rPr lang="en-US" altLang="ja-JP" b="0" i="1" dirty="0" smtClean="0">
                        <a:latin typeface="Cambria Math"/>
                      </a:rPr>
                      <m:t>𝐴</m:t>
                    </m:r>
                    <m:d>
                      <m:dPr>
                        <m:ctrlPr>
                          <a:rPr lang="en-US" altLang="ja-JP" b="0" i="1" dirty="0" smtClean="0">
                            <a:latin typeface="Cambria Math"/>
                          </a:rPr>
                        </m:ctrlPr>
                      </m:dPr>
                      <m:e>
                        <m:r>
                          <a:rPr lang="en-US" altLang="ja-JP" i="1" dirty="0" smtClean="0">
                            <a:latin typeface="Cambria Math"/>
                          </a:rPr>
                          <m:t>𝑥</m:t>
                        </m:r>
                      </m:e>
                    </m:d>
                    <m:r>
                      <a:rPr lang="en-US" altLang="ja-JP" b="0" i="1" dirty="0" smtClean="0">
                        <a:latin typeface="Cambria Math"/>
                      </a:rPr>
                      <m:t>=</m:t>
                    </m:r>
                    <m:r>
                      <a:rPr lang="en-US" altLang="ja-JP" b="0" i="1" dirty="0" smtClean="0">
                        <a:latin typeface="Cambria Math"/>
                      </a:rPr>
                      <m:t>𝑦𝑒𝑠</m:t>
                    </m:r>
                    <m:r>
                      <a:rPr lang="en-US" altLang="ja-JP" b="0" i="1" dirty="0" smtClean="0">
                        <a:latin typeface="Cambria Math"/>
                      </a:rPr>
                      <m:t>/</m:t>
                    </m:r>
                    <m:r>
                      <a:rPr lang="en-US" altLang="ja-JP" b="0" i="1" dirty="0" smtClean="0">
                        <a:latin typeface="Cambria Math"/>
                      </a:rPr>
                      <m:t>𝑛𝑜</m:t>
                    </m:r>
                  </m:oMath>
                </a14:m>
                <a:r>
                  <a:rPr lang="en-US" altLang="ja-JP" dirty="0" smtClean="0"/>
                  <a:t> </a:t>
                </a:r>
                <a14:m>
                  <m:oMath xmlns:m="http://schemas.openxmlformats.org/officeDocument/2006/math">
                    <m:r>
                      <a:rPr lang="en-US" altLang="ja-JP" b="0" i="1" smtClean="0">
                        <a:latin typeface="Cambria Math"/>
                        <a:ea typeface="Cambria Math"/>
                      </a:rPr>
                      <m:t> ?</m:t>
                    </m:r>
                  </m:oMath>
                </a14:m>
                <a:endParaRPr kumimoji="1" lang="ja-JP" altLang="en-US"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7884368" y="1556792"/>
                <a:ext cx="1152128" cy="639983"/>
              </a:xfrm>
              <a:prstGeom prst="rect">
                <a:avLst/>
              </a:prstGeom>
              <a:blipFill rotWithShape="1">
                <a:blip r:embed="rId5"/>
                <a:stretch>
                  <a:fillRect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テキスト ボックス 10"/>
              <p:cNvSpPr txBox="1"/>
              <p:nvPr/>
            </p:nvSpPr>
            <p:spPr>
              <a:xfrm>
                <a:off x="395536" y="3429000"/>
                <a:ext cx="2160240" cy="461665"/>
              </a:xfrm>
              <a:prstGeom prst="rect">
                <a:avLst/>
              </a:prstGeom>
              <a:noFill/>
            </p:spPr>
            <p:txBody>
              <a:bodyPr wrap="square" rtlCol="0">
                <a:spAutoFit/>
              </a:bodyPr>
              <a:lstStyle/>
              <a:p>
                <a14:m>
                  <m:oMath xmlns:m="http://schemas.openxmlformats.org/officeDocument/2006/math">
                    <m:r>
                      <a:rPr kumimoji="1" lang="en-US" altLang="ja-JP" sz="2400" b="0" i="1" smtClean="0">
                        <a:latin typeface="Cambria Math"/>
                        <a:ea typeface="Cambria Math"/>
                      </a:rPr>
                      <m:t>𝐴</m:t>
                    </m:r>
                    <m:r>
                      <a:rPr kumimoji="1" lang="en-US" altLang="ja-JP" sz="2400" b="0" i="1" smtClean="0">
                        <a:latin typeface="Cambria Math"/>
                        <a:ea typeface="Cambria Math"/>
                      </a:rPr>
                      <m:t>∈</m:t>
                    </m:r>
                  </m:oMath>
                </a14:m>
                <a:r>
                  <a:rPr kumimoji="1" lang="ja-JP" altLang="en-US" sz="2400" dirty="0" smtClean="0"/>
                  <a:t> </a:t>
                </a:r>
                <a:r>
                  <a:rPr kumimoji="1" lang="en-US" altLang="ja-JP" sz="2400" dirty="0" smtClean="0">
                    <a:solidFill>
                      <a:srgbClr val="00B050"/>
                    </a:solidFill>
                  </a:rPr>
                  <a:t>QMA</a:t>
                </a:r>
                <a:r>
                  <a:rPr kumimoji="1" lang="en-US" altLang="ja-JP" sz="2400" dirty="0" smtClean="0"/>
                  <a:t> </a:t>
                </a:r>
                <a:endParaRPr kumimoji="1" lang="ja-JP" altLang="en-US" sz="2400"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395536" y="3429000"/>
                <a:ext cx="2160240" cy="461665"/>
              </a:xfrm>
              <a:prstGeom prst="rect">
                <a:avLst/>
              </a:prstGeom>
              <a:blipFill rotWithShape="1">
                <a:blip r:embed="rId6"/>
                <a:stretch>
                  <a:fillRect l="-847" t="-10667" b="-29333"/>
                </a:stretch>
              </a:blipFill>
            </p:spPr>
            <p:txBody>
              <a:bodyPr/>
              <a:lstStyle/>
              <a:p>
                <a:r>
                  <a:rPr lang="ja-JP" altLang="en-US">
                    <a:noFill/>
                  </a:rPr>
                  <a:t> </a:t>
                </a:r>
              </a:p>
            </p:txBody>
          </p:sp>
        </mc:Fallback>
      </mc:AlternateContent>
      <p:sp>
        <p:nvSpPr>
          <p:cNvPr id="12" name="左右矢印 11"/>
          <p:cNvSpPr/>
          <p:nvPr/>
        </p:nvSpPr>
        <p:spPr>
          <a:xfrm>
            <a:off x="1835696" y="3573016"/>
            <a:ext cx="432048" cy="1846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4" name="テキスト ボックス 13"/>
              <p:cNvSpPr txBox="1"/>
              <p:nvPr/>
            </p:nvSpPr>
            <p:spPr>
              <a:xfrm>
                <a:off x="683568" y="3873242"/>
                <a:ext cx="7056784" cy="400110"/>
              </a:xfrm>
              <a:prstGeom prst="rect">
                <a:avLst/>
              </a:prstGeom>
              <a:noFill/>
            </p:spPr>
            <p:txBody>
              <a:bodyPr wrap="square" rtlCol="0">
                <a:spAutoFit/>
              </a:bodyPr>
              <a:lstStyle/>
              <a:p>
                <a:r>
                  <a:rPr lang="ja-JP" altLang="en-US" sz="2000" dirty="0" smtClean="0">
                    <a:latin typeface="ＭＳ ゴシック"/>
                    <a:ea typeface="ＭＳ ゴシック"/>
                  </a:rPr>
                  <a:t>∃</a:t>
                </a:r>
                <a:r>
                  <a:rPr lang="ja-JP" altLang="en-US" sz="2000" dirty="0" smtClean="0"/>
                  <a:t>多項式サイズ一様量子回路族</a:t>
                </a:r>
                <a:r>
                  <a:rPr lang="en-US" altLang="ja-JP" sz="2000" dirty="0" smtClean="0"/>
                  <a:t> </a:t>
                </a:r>
                <a14:m>
                  <m:oMath xmlns:m="http://schemas.openxmlformats.org/officeDocument/2006/math">
                    <m:sSub>
                      <m:sSubPr>
                        <m:ctrlPr>
                          <a:rPr lang="en-US" altLang="ja-JP" sz="2000" i="1" smtClean="0">
                            <a:latin typeface="Cambria Math"/>
                          </a:rPr>
                        </m:ctrlPr>
                      </m:sSubPr>
                      <m:e>
                        <m:r>
                          <a:rPr lang="en-US" altLang="ja-JP" sz="2000" b="0" i="1" smtClean="0">
                            <a:latin typeface="Cambria Math"/>
                          </a:rPr>
                          <m:t>{</m:t>
                        </m:r>
                        <m:r>
                          <a:rPr lang="en-US" altLang="ja-JP" sz="2000" b="0" i="1" smtClean="0">
                            <a:latin typeface="Cambria Math"/>
                          </a:rPr>
                          <m:t>𝑉</m:t>
                        </m:r>
                      </m:e>
                      <m:sub>
                        <m:r>
                          <a:rPr lang="en-US" altLang="ja-JP" sz="2000" b="0" i="1" smtClean="0">
                            <a:latin typeface="Cambria Math"/>
                          </a:rPr>
                          <m:t>𝑥</m:t>
                        </m:r>
                      </m:sub>
                    </m:sSub>
                    <m:r>
                      <a:rPr lang="en-US" altLang="ja-JP" sz="2000" b="0" i="1" smtClean="0">
                        <a:latin typeface="Cambria Math"/>
                      </a:rPr>
                      <m:t>}</m:t>
                    </m:r>
                  </m:oMath>
                </a14:m>
                <a:r>
                  <a:rPr lang="en-US" altLang="ja-JP" sz="2000" dirty="0" smtClean="0"/>
                  <a:t> :</a:t>
                </a:r>
                <a:endParaRPr kumimoji="1" lang="ja-JP" altLang="en-US" sz="2000" b="0" dirty="0" smtClean="0"/>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683568" y="3873242"/>
                <a:ext cx="7056784" cy="400110"/>
              </a:xfrm>
              <a:prstGeom prst="rect">
                <a:avLst/>
              </a:prstGeom>
              <a:blipFill rotWithShape="1">
                <a:blip r:embed="rId7"/>
                <a:stretch>
                  <a:fillRect l="-864" t="-12121" b="-2727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5" name="テキスト ボックス 14"/>
              <p:cNvSpPr txBox="1"/>
              <p:nvPr/>
            </p:nvSpPr>
            <p:spPr>
              <a:xfrm>
                <a:off x="827584" y="4365104"/>
                <a:ext cx="7488832" cy="1323439"/>
              </a:xfrm>
              <a:prstGeom prst="rect">
                <a:avLst/>
              </a:prstGeom>
              <a:noFill/>
            </p:spPr>
            <p:txBody>
              <a:bodyPr wrap="square" rtlCol="0">
                <a:spAutoFit/>
              </a:bodyPr>
              <a:lstStyle/>
              <a:p>
                <a:r>
                  <a:rPr kumimoji="1" lang="en-US" altLang="ja-JP" sz="2000" b="0" dirty="0" smtClean="0"/>
                  <a:t>(</a:t>
                </a:r>
                <a:r>
                  <a:rPr lang="ja-JP" altLang="en-US" sz="2000" dirty="0" smtClean="0">
                    <a:solidFill>
                      <a:srgbClr val="002060"/>
                    </a:solidFill>
                  </a:rPr>
                  <a:t>完全性</a:t>
                </a:r>
                <a:r>
                  <a:rPr lang="en-US" altLang="ja-JP" sz="2000" dirty="0" smtClean="0">
                    <a:solidFill>
                      <a:srgbClr val="002060"/>
                    </a:solidFill>
                  </a:rPr>
                  <a:t>:completeness</a:t>
                </a:r>
                <a:r>
                  <a:rPr kumimoji="1" lang="en-US" altLang="ja-JP" sz="2000" b="0" dirty="0" smtClean="0"/>
                  <a:t>) </a:t>
                </a:r>
                <a14:m>
                  <m:oMath xmlns:m="http://schemas.openxmlformats.org/officeDocument/2006/math">
                    <m:r>
                      <a:rPr kumimoji="1" lang="en-US" altLang="ja-JP" sz="2000" b="0" i="1" smtClean="0">
                        <a:latin typeface="Cambria Math"/>
                      </a:rPr>
                      <m:t>𝐴</m:t>
                    </m:r>
                    <m:d>
                      <m:dPr>
                        <m:ctrlPr>
                          <a:rPr kumimoji="1" lang="en-US" altLang="ja-JP" sz="2000" b="0" i="1" smtClean="0">
                            <a:latin typeface="Cambria Math"/>
                          </a:rPr>
                        </m:ctrlPr>
                      </m:dPr>
                      <m:e>
                        <m:r>
                          <a:rPr kumimoji="1" lang="en-US" altLang="ja-JP" sz="2000" b="0" i="1" smtClean="0">
                            <a:latin typeface="Cambria Math"/>
                          </a:rPr>
                          <m:t>𝑥</m:t>
                        </m:r>
                      </m:e>
                    </m:d>
                    <m:r>
                      <a:rPr kumimoji="1" lang="en-US" altLang="ja-JP" sz="2000" b="0" i="1" smtClean="0">
                        <a:latin typeface="Cambria Math"/>
                      </a:rPr>
                      <m:t>=</m:t>
                    </m:r>
                    <m:r>
                      <a:rPr kumimoji="1" lang="en-US" altLang="ja-JP" sz="2000" b="0" i="1" smtClean="0">
                        <a:latin typeface="Cambria Math"/>
                      </a:rPr>
                      <m:t>𝑦𝑒𝑠</m:t>
                    </m:r>
                  </m:oMath>
                </a14:m>
                <a:r>
                  <a:rPr kumimoji="1" lang="ja-JP" altLang="en-US" sz="2000" b="0" dirty="0" smtClean="0"/>
                  <a:t>の場合，</a:t>
                </a:r>
                <a:r>
                  <a:rPr kumimoji="1" lang="en-US" altLang="ja-JP" sz="2000" b="0" dirty="0" smtClean="0"/>
                  <a:t> </a:t>
                </a:r>
                <a14:m>
                  <m:oMath xmlns:m="http://schemas.openxmlformats.org/officeDocument/2006/math">
                    <m:r>
                      <a:rPr kumimoji="1" lang="en-US" altLang="ja-JP" sz="2000" b="0" i="1" smtClean="0">
                        <a:latin typeface="Cambria Math"/>
                        <a:ea typeface="Cambria Math"/>
                      </a:rPr>
                      <m:t>∃</m:t>
                    </m:r>
                    <m:r>
                      <a:rPr lang="en-US" altLang="ja-JP" sz="2000" i="1" dirty="0">
                        <a:latin typeface="Cambria Math"/>
                      </a:rPr>
                      <m:t>|</m:t>
                    </m:r>
                    <m:d>
                      <m:dPr>
                        <m:begChr m:val=""/>
                        <m:endChr m:val="⟩"/>
                        <m:ctrlPr>
                          <a:rPr lang="en-US" altLang="ja-JP" sz="2000" i="1" dirty="0">
                            <a:latin typeface="Cambria Math"/>
                          </a:rPr>
                        </m:ctrlPr>
                      </m:dPr>
                      <m:e>
                        <m:r>
                          <a:rPr lang="en-US" altLang="ja-JP" sz="2000" i="1" dirty="0">
                            <a:latin typeface="Cambria Math"/>
                            <a:ea typeface="Cambria Math"/>
                          </a:rPr>
                          <m:t>𝜑</m:t>
                        </m:r>
                      </m:e>
                    </m:d>
                  </m:oMath>
                </a14:m>
                <a:r>
                  <a:rPr kumimoji="1" lang="en-US" altLang="ja-JP" sz="2000" b="0" dirty="0" smtClean="0"/>
                  <a:t> Pr[</a:t>
                </a:r>
                <a14:m>
                  <m:oMath xmlns:m="http://schemas.openxmlformats.org/officeDocument/2006/math">
                    <m:sSub>
                      <m:sSubPr>
                        <m:ctrlPr>
                          <a:rPr kumimoji="1" lang="en-US" altLang="ja-JP" sz="2000" b="0" i="1" smtClean="0">
                            <a:latin typeface="Cambria Math"/>
                          </a:rPr>
                        </m:ctrlPr>
                      </m:sSubPr>
                      <m:e>
                        <m:r>
                          <a:rPr kumimoji="1" lang="en-US" altLang="ja-JP" sz="2000" b="0" i="1" smtClean="0">
                            <a:latin typeface="Cambria Math"/>
                          </a:rPr>
                          <m:t>𝑉</m:t>
                        </m:r>
                      </m:e>
                      <m:sub>
                        <m:r>
                          <a:rPr kumimoji="1" lang="en-US" altLang="ja-JP" sz="2000" b="0" i="1" smtClean="0">
                            <a:latin typeface="Cambria Math"/>
                          </a:rPr>
                          <m:t>𝑥</m:t>
                        </m:r>
                      </m:sub>
                    </m:sSub>
                  </m:oMath>
                </a14:m>
                <a:r>
                  <a:rPr kumimoji="1" lang="en-US" altLang="ja-JP" sz="2000" b="0" dirty="0" smtClean="0"/>
                  <a:t> </a:t>
                </a:r>
                <a:r>
                  <a:rPr lang="ja-JP" altLang="en-US" sz="2000" dirty="0" smtClean="0"/>
                  <a:t>が受理</a:t>
                </a:r>
                <a:r>
                  <a:rPr lang="en-US" altLang="ja-JP" sz="2000" dirty="0" smtClean="0"/>
                  <a:t>]</a:t>
                </a:r>
                <a:r>
                  <a:rPr kumimoji="1" lang="en-US" altLang="ja-JP" sz="2000" b="0" dirty="0" smtClean="0"/>
                  <a:t> </a:t>
                </a:r>
                <a14:m>
                  <m:oMath xmlns:m="http://schemas.openxmlformats.org/officeDocument/2006/math">
                    <m:r>
                      <a:rPr kumimoji="1" lang="en-US" altLang="ja-JP" sz="2000" b="0" i="1" dirty="0" smtClean="0">
                        <a:latin typeface="Cambria Math"/>
                        <a:ea typeface="Cambria Math"/>
                      </a:rPr>
                      <m:t>≥</m:t>
                    </m:r>
                    <m:r>
                      <a:rPr kumimoji="1" lang="en-US" altLang="ja-JP" sz="2000" b="0" i="1" dirty="0" smtClean="0">
                        <a:latin typeface="Cambria Math"/>
                      </a:rPr>
                      <m:t>𝑎</m:t>
                    </m:r>
                  </m:oMath>
                </a14:m>
                <a:r>
                  <a:rPr kumimoji="1" lang="en-US" altLang="ja-JP" sz="2000" b="0" dirty="0" smtClean="0"/>
                  <a:t>;</a:t>
                </a:r>
              </a:p>
              <a:p>
                <a:r>
                  <a:rPr lang="en-US" altLang="ja-JP" sz="2000" dirty="0" smtClean="0"/>
                  <a:t>(</a:t>
                </a:r>
                <a:r>
                  <a:rPr lang="ja-JP" altLang="en-US" sz="2000" dirty="0" smtClean="0">
                    <a:solidFill>
                      <a:srgbClr val="002060"/>
                    </a:solidFill>
                  </a:rPr>
                  <a:t>健全性</a:t>
                </a:r>
                <a:r>
                  <a:rPr lang="en-US" altLang="ja-JP" sz="2000" dirty="0" smtClean="0">
                    <a:solidFill>
                      <a:srgbClr val="002060"/>
                    </a:solidFill>
                  </a:rPr>
                  <a:t>:soundness</a:t>
                </a:r>
                <a:r>
                  <a:rPr lang="en-US" altLang="ja-JP" sz="2000" dirty="0" smtClean="0"/>
                  <a:t>) </a:t>
                </a:r>
                <a14:m>
                  <m:oMath xmlns:m="http://schemas.openxmlformats.org/officeDocument/2006/math">
                    <m:r>
                      <a:rPr lang="en-US" altLang="ja-JP" sz="2000" i="1">
                        <a:latin typeface="Cambria Math"/>
                      </a:rPr>
                      <m:t>𝐴</m:t>
                    </m:r>
                    <m:d>
                      <m:dPr>
                        <m:ctrlPr>
                          <a:rPr lang="en-US" altLang="ja-JP" sz="2000" i="1">
                            <a:latin typeface="Cambria Math"/>
                          </a:rPr>
                        </m:ctrlPr>
                      </m:dPr>
                      <m:e>
                        <m:r>
                          <a:rPr lang="en-US" altLang="ja-JP" sz="2000" i="1">
                            <a:latin typeface="Cambria Math"/>
                          </a:rPr>
                          <m:t>𝑥</m:t>
                        </m:r>
                      </m:e>
                    </m:d>
                    <m:r>
                      <a:rPr lang="en-US" altLang="ja-JP" sz="2000" i="1">
                        <a:latin typeface="Cambria Math"/>
                      </a:rPr>
                      <m:t>=</m:t>
                    </m:r>
                    <m:r>
                      <a:rPr lang="en-US" altLang="ja-JP" sz="2000" b="0" i="1" smtClean="0">
                        <a:latin typeface="Cambria Math"/>
                      </a:rPr>
                      <m:t>𝑛𝑜</m:t>
                    </m:r>
                  </m:oMath>
                </a14:m>
                <a:r>
                  <a:rPr lang="ja-JP" altLang="en-US" sz="2000" dirty="0" smtClean="0"/>
                  <a:t>の場合，</a:t>
                </a:r>
                <a:r>
                  <a:rPr lang="en-US" altLang="ja-JP" sz="2000" dirty="0" smtClean="0"/>
                  <a:t> </a:t>
                </a:r>
                <a14:m>
                  <m:oMath xmlns:m="http://schemas.openxmlformats.org/officeDocument/2006/math">
                    <m:r>
                      <a:rPr lang="en-US" altLang="ja-JP" sz="2000" i="1" smtClean="0">
                        <a:latin typeface="Cambria Math"/>
                        <a:ea typeface="Cambria Math"/>
                      </a:rPr>
                      <m:t>∀</m:t>
                    </m:r>
                    <m:r>
                      <a:rPr lang="en-US" altLang="ja-JP" sz="2000" i="1" dirty="0">
                        <a:latin typeface="Cambria Math"/>
                      </a:rPr>
                      <m:t>|</m:t>
                    </m:r>
                    <m:d>
                      <m:dPr>
                        <m:begChr m:val=""/>
                        <m:endChr m:val="⟩"/>
                        <m:ctrlPr>
                          <a:rPr lang="en-US" altLang="ja-JP" sz="2000" i="1" dirty="0">
                            <a:latin typeface="Cambria Math"/>
                          </a:rPr>
                        </m:ctrlPr>
                      </m:dPr>
                      <m:e>
                        <m:r>
                          <a:rPr lang="en-US" altLang="ja-JP" sz="2000" i="1" dirty="0">
                            <a:latin typeface="Cambria Math"/>
                            <a:ea typeface="Cambria Math"/>
                          </a:rPr>
                          <m:t>𝜑</m:t>
                        </m:r>
                      </m:e>
                    </m:d>
                  </m:oMath>
                </a14:m>
                <a:r>
                  <a:rPr lang="en-US" altLang="ja-JP" sz="2000" dirty="0" smtClean="0"/>
                  <a:t> Pr[</a:t>
                </a:r>
                <a14:m>
                  <m:oMath xmlns:m="http://schemas.openxmlformats.org/officeDocument/2006/math">
                    <m:sSub>
                      <m:sSubPr>
                        <m:ctrlPr>
                          <a:rPr lang="en-US" altLang="ja-JP" sz="2000" i="1" smtClean="0">
                            <a:latin typeface="Cambria Math"/>
                          </a:rPr>
                        </m:ctrlPr>
                      </m:sSubPr>
                      <m:e>
                        <m:r>
                          <a:rPr lang="en-US" altLang="ja-JP" sz="2000" b="0" i="1" smtClean="0">
                            <a:latin typeface="Cambria Math"/>
                          </a:rPr>
                          <m:t>𝑉</m:t>
                        </m:r>
                      </m:e>
                      <m:sub>
                        <m:r>
                          <a:rPr lang="en-US" altLang="ja-JP" sz="2000" b="0" i="1" smtClean="0">
                            <a:latin typeface="Cambria Math"/>
                          </a:rPr>
                          <m:t>𝑥</m:t>
                        </m:r>
                      </m:sub>
                    </m:sSub>
                  </m:oMath>
                </a14:m>
                <a:r>
                  <a:rPr lang="en-US" altLang="ja-JP" sz="2000" dirty="0" smtClean="0"/>
                  <a:t> </a:t>
                </a:r>
                <a:r>
                  <a:rPr lang="ja-JP" altLang="en-US" sz="2000" dirty="0" smtClean="0"/>
                  <a:t>が受理</a:t>
                </a:r>
                <a:r>
                  <a:rPr lang="en-US" altLang="ja-JP" sz="2000" dirty="0" smtClean="0"/>
                  <a:t>] </a:t>
                </a:r>
                <a14:m>
                  <m:oMath xmlns:m="http://schemas.openxmlformats.org/officeDocument/2006/math">
                    <m:r>
                      <a:rPr lang="en-US" altLang="ja-JP" sz="2000" i="1" dirty="0">
                        <a:latin typeface="Cambria Math"/>
                        <a:ea typeface="Cambria Math"/>
                      </a:rPr>
                      <m:t>≥</m:t>
                    </m:r>
                  </m:oMath>
                </a14:m>
                <a:r>
                  <a:rPr lang="en-US" altLang="ja-JP" sz="2000" dirty="0" smtClean="0"/>
                  <a:t> </a:t>
                </a:r>
                <a14:m>
                  <m:oMath xmlns:m="http://schemas.openxmlformats.org/officeDocument/2006/math">
                    <m:r>
                      <a:rPr lang="en-US" altLang="ja-JP" sz="2000" i="1" dirty="0" smtClean="0">
                        <a:latin typeface="Cambria Math"/>
                      </a:rPr>
                      <m:t>𝑏</m:t>
                    </m:r>
                  </m:oMath>
                </a14:m>
                <a:r>
                  <a:rPr lang="en-US" altLang="ja-JP" sz="2000" dirty="0" smtClean="0"/>
                  <a:t>.</a:t>
                </a:r>
              </a:p>
              <a:p>
                <a:r>
                  <a:rPr lang="ja-JP" altLang="en-US" sz="2000" dirty="0"/>
                  <a:t>ただし，</a:t>
                </a:r>
                <a14:m>
                  <m:oMath xmlns:m="http://schemas.openxmlformats.org/officeDocument/2006/math">
                    <m:r>
                      <a:rPr lang="en-US" altLang="ja-JP" sz="2000" b="0" i="1" smtClean="0">
                        <a:latin typeface="Cambria Math"/>
                      </a:rPr>
                      <m:t>𝑎</m:t>
                    </m:r>
                    <m:r>
                      <a:rPr lang="en-US" altLang="ja-JP" sz="2000" i="1">
                        <a:latin typeface="Cambria Math"/>
                      </a:rPr>
                      <m:t>−</m:t>
                    </m:r>
                    <m:r>
                      <a:rPr lang="en-US" altLang="ja-JP" sz="2000" b="0" i="1" smtClean="0">
                        <a:latin typeface="Cambria Math"/>
                      </a:rPr>
                      <m:t>𝑏</m:t>
                    </m:r>
                    <m:r>
                      <a:rPr lang="en-US" altLang="ja-JP" sz="2000" i="1">
                        <a:latin typeface="Cambria Math"/>
                        <a:ea typeface="Cambria Math"/>
                      </a:rPr>
                      <m:t>≥1/</m:t>
                    </m:r>
                  </m:oMath>
                </a14:m>
                <a:r>
                  <a:rPr lang="en-US" altLang="ja-JP" sz="2000" dirty="0"/>
                  <a:t>poly(n)</a:t>
                </a:r>
                <a:endParaRPr lang="ja-JP" altLang="en-US" sz="2000" dirty="0"/>
              </a:p>
              <a:p>
                <a:endParaRPr kumimoji="1" lang="ja-JP" altLang="en-US" sz="2000" b="0" dirty="0" smtClean="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827584" y="4365104"/>
                <a:ext cx="7488832" cy="1323439"/>
              </a:xfrm>
              <a:prstGeom prst="rect">
                <a:avLst/>
              </a:prstGeom>
              <a:blipFill rotWithShape="1">
                <a:blip r:embed="rId8"/>
                <a:stretch>
                  <a:fillRect l="-896" t="-36866" b="-9217"/>
                </a:stretch>
              </a:blipFill>
            </p:spPr>
            <p:txBody>
              <a:bodyPr/>
              <a:lstStyle/>
              <a:p>
                <a:r>
                  <a:rPr lang="ja-JP" altLang="en-US">
                    <a:noFill/>
                  </a:rPr>
                  <a:t> </a:t>
                </a:r>
              </a:p>
            </p:txBody>
          </p:sp>
        </mc:Fallback>
      </mc:AlternateContent>
      <p:sp>
        <p:nvSpPr>
          <p:cNvPr id="19" name="テキスト ボックス 18"/>
          <p:cNvSpPr txBox="1"/>
          <p:nvPr/>
        </p:nvSpPr>
        <p:spPr>
          <a:xfrm>
            <a:off x="3779912" y="2060848"/>
            <a:ext cx="2160240" cy="400110"/>
          </a:xfrm>
          <a:prstGeom prst="rect">
            <a:avLst/>
          </a:prstGeom>
          <a:noFill/>
        </p:spPr>
        <p:txBody>
          <a:bodyPr wrap="square" rtlCol="0">
            <a:spAutoFit/>
          </a:bodyPr>
          <a:lstStyle/>
          <a:p>
            <a:r>
              <a:rPr lang="ja-JP" altLang="en-US" sz="2000" dirty="0">
                <a:solidFill>
                  <a:srgbClr val="FF0000"/>
                </a:solidFill>
              </a:rPr>
              <a:t>量子</a:t>
            </a:r>
            <a:r>
              <a:rPr lang="ja-JP" altLang="en-US" sz="2000" dirty="0" smtClean="0"/>
              <a:t>証明</a:t>
            </a:r>
            <a:r>
              <a:rPr kumimoji="1" lang="en-US" altLang="ja-JP" sz="2000" dirty="0" smtClean="0"/>
              <a:t> </a:t>
            </a:r>
            <a:endParaRPr kumimoji="1" lang="ja-JP" altLang="en-US" sz="2000" dirty="0" smtClean="0"/>
          </a:p>
        </p:txBody>
      </p:sp>
      <p:sp>
        <p:nvSpPr>
          <p:cNvPr id="3" name="テキスト ボックス 2"/>
          <p:cNvSpPr txBox="1"/>
          <p:nvPr/>
        </p:nvSpPr>
        <p:spPr>
          <a:xfrm>
            <a:off x="395536" y="5517232"/>
            <a:ext cx="7344816" cy="461665"/>
          </a:xfrm>
          <a:prstGeom prst="rect">
            <a:avLst/>
          </a:prstGeom>
          <a:noFill/>
        </p:spPr>
        <p:txBody>
          <a:bodyPr wrap="square" rtlCol="0">
            <a:spAutoFit/>
          </a:bodyPr>
          <a:lstStyle/>
          <a:p>
            <a:r>
              <a:rPr kumimoji="1" lang="en-US" altLang="ja-JP" sz="2400" dirty="0" smtClean="0">
                <a:solidFill>
                  <a:srgbClr val="00B050"/>
                </a:solidFill>
              </a:rPr>
              <a:t>QMA</a:t>
            </a:r>
            <a:r>
              <a:rPr kumimoji="1" lang="en-US" altLang="ja-JP" sz="2400" baseline="-25000" dirty="0" smtClean="0">
                <a:solidFill>
                  <a:srgbClr val="00B050"/>
                </a:solidFill>
              </a:rPr>
              <a:t>1</a:t>
            </a:r>
            <a:r>
              <a:rPr lang="ja-JP" altLang="en-US" sz="2400" baseline="-25000" dirty="0"/>
              <a:t> </a:t>
            </a:r>
            <a:r>
              <a:rPr kumimoji="1" lang="en-US" altLang="ja-JP" sz="2000" dirty="0" smtClean="0"/>
              <a:t>:= </a:t>
            </a:r>
            <a:r>
              <a:rPr kumimoji="1" lang="ja-JP" altLang="en-US" sz="2000" dirty="0" smtClean="0"/>
              <a:t>片側誤りの</a:t>
            </a:r>
            <a:r>
              <a:rPr kumimoji="1" lang="en-US" altLang="ja-JP" sz="2000" dirty="0" smtClean="0"/>
              <a:t>QMA</a:t>
            </a:r>
            <a:r>
              <a:rPr kumimoji="1" lang="ja-JP" altLang="en-US" sz="2000" dirty="0" smtClean="0"/>
              <a:t>証明系で判定可能な問題のクラス</a:t>
            </a:r>
            <a:endParaRPr kumimoji="1" lang="ja-JP" altLang="en-US" sz="2000" dirty="0"/>
          </a:p>
        </p:txBody>
      </p:sp>
      <mc:AlternateContent xmlns:mc="http://schemas.openxmlformats.org/markup-compatibility/2006" xmlns:a14="http://schemas.microsoft.com/office/drawing/2010/main">
        <mc:Choice Requires="a14">
          <p:sp>
            <p:nvSpPr>
              <p:cNvPr id="16" name="テキスト ボックス 15"/>
              <p:cNvSpPr txBox="1"/>
              <p:nvPr/>
            </p:nvSpPr>
            <p:spPr>
              <a:xfrm>
                <a:off x="3851920" y="2463279"/>
                <a:ext cx="86409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ja-JP" sz="2400" i="1" dirty="0">
                          <a:latin typeface="Cambria Math"/>
                        </a:rPr>
                        <m:t>|</m:t>
                      </m:r>
                      <m:d>
                        <m:dPr>
                          <m:begChr m:val=""/>
                          <m:endChr m:val="⟩"/>
                          <m:ctrlPr>
                            <a:rPr lang="en-US" altLang="ja-JP" sz="2400" i="1" dirty="0">
                              <a:latin typeface="Cambria Math"/>
                            </a:rPr>
                          </m:ctrlPr>
                        </m:dPr>
                        <m:e>
                          <m:r>
                            <a:rPr lang="en-US" altLang="ja-JP" sz="2400" i="1" dirty="0" smtClean="0">
                              <a:latin typeface="Cambria Math"/>
                              <a:ea typeface="Cambria Math"/>
                            </a:rPr>
                            <m:t>𝜑</m:t>
                          </m:r>
                        </m:e>
                      </m:d>
                    </m:oMath>
                  </m:oMathPara>
                </a14:m>
                <a:endParaRPr kumimoji="1" lang="ja-JP" altLang="en-US" sz="2400" dirty="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3851920" y="2463279"/>
                <a:ext cx="864096" cy="461665"/>
              </a:xfrm>
              <a:prstGeom prst="rect">
                <a:avLst/>
              </a:prstGeom>
              <a:blipFill rotWithShape="1">
                <a:blip r:embed="rId9"/>
                <a:stretch>
                  <a:fillRect l="-4225" t="-130263" r="-59859" b="-19473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508438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normAutofit/>
          </a:bodyPr>
          <a:lstStyle/>
          <a:p>
            <a:r>
              <a:rPr lang="en-US" altLang="ja-JP" sz="3600" dirty="0" smtClean="0">
                <a:solidFill>
                  <a:srgbClr val="0070C0"/>
                </a:solidFill>
              </a:rPr>
              <a:t>QMA</a:t>
            </a:r>
            <a:r>
              <a:rPr lang="en-US" altLang="ja-JP" sz="3600" baseline="-25000" dirty="0" smtClean="0">
                <a:solidFill>
                  <a:srgbClr val="0070C0"/>
                </a:solidFill>
              </a:rPr>
              <a:t>1</a:t>
            </a:r>
            <a:r>
              <a:rPr lang="ja-JP" altLang="en-US" sz="3600" dirty="0" smtClean="0">
                <a:solidFill>
                  <a:srgbClr val="0070C0"/>
                </a:solidFill>
              </a:rPr>
              <a:t>完全</a:t>
            </a:r>
            <a:r>
              <a:rPr lang="ja-JP" altLang="en-US" sz="3600" dirty="0">
                <a:solidFill>
                  <a:srgbClr val="0070C0"/>
                </a:solidFill>
              </a:rPr>
              <a:t>問題</a:t>
            </a:r>
            <a:endParaRPr kumimoji="1" lang="ja-JP" altLang="en-US" sz="3600" dirty="0"/>
          </a:p>
        </p:txBody>
      </p:sp>
      <p:sp>
        <p:nvSpPr>
          <p:cNvPr id="3" name="コンテンツ プレースホルダー 2"/>
          <p:cNvSpPr>
            <a:spLocks noGrp="1"/>
          </p:cNvSpPr>
          <p:nvPr>
            <p:ph idx="1"/>
          </p:nvPr>
        </p:nvSpPr>
        <p:spPr>
          <a:xfrm>
            <a:off x="457200" y="1052736"/>
            <a:ext cx="8229600" cy="4525963"/>
          </a:xfrm>
        </p:spPr>
        <p:txBody>
          <a:bodyPr/>
          <a:lstStyle/>
          <a:p>
            <a:r>
              <a:rPr kumimoji="1" lang="en-US" altLang="ja-JP" sz="2800" dirty="0" smtClean="0">
                <a:solidFill>
                  <a:srgbClr val="00B050"/>
                </a:solidFill>
              </a:rPr>
              <a:t>k-QSAT</a:t>
            </a:r>
            <a:r>
              <a:rPr kumimoji="1" lang="en-US" altLang="ja-JP" dirty="0" smtClean="0"/>
              <a:t> </a:t>
            </a:r>
            <a:r>
              <a:rPr kumimoji="1" lang="en-US" altLang="ja-JP" sz="2000" dirty="0" smtClean="0"/>
              <a:t>[Bravyi06]</a:t>
            </a:r>
          </a:p>
          <a:p>
            <a:pPr lvl="1"/>
            <a:r>
              <a:rPr kumimoji="1" lang="en-US" altLang="ja-JP" sz="2400" dirty="0" smtClean="0"/>
              <a:t>k-SAT</a:t>
            </a:r>
            <a:r>
              <a:rPr kumimoji="1" lang="ja-JP" altLang="en-US" sz="2400" dirty="0" smtClean="0"/>
              <a:t>の量子版としてより自然</a:t>
            </a:r>
            <a:endParaRPr kumimoji="1" lang="en-US" altLang="ja-JP" sz="2400" dirty="0" smtClean="0"/>
          </a:p>
          <a:p>
            <a:pPr lvl="1"/>
            <a:r>
              <a:rPr lang="en-US" altLang="ja-JP" sz="2400" dirty="0" smtClean="0"/>
              <a:t>k=2</a:t>
            </a:r>
            <a:r>
              <a:rPr lang="ja-JP" altLang="en-US" sz="2400" dirty="0" smtClean="0"/>
              <a:t>のとき</a:t>
            </a:r>
            <a:r>
              <a:rPr lang="en-US" altLang="ja-JP" sz="2400" dirty="0" smtClean="0"/>
              <a:t>BQP</a:t>
            </a:r>
          </a:p>
          <a:p>
            <a:pPr lvl="1"/>
            <a:r>
              <a:rPr lang="en-US" altLang="ja-JP" sz="2400" dirty="0" smtClean="0"/>
              <a:t>k=3</a:t>
            </a:r>
            <a:r>
              <a:rPr lang="ja-JP" altLang="en-US" sz="2400" dirty="0" smtClean="0"/>
              <a:t>以上で</a:t>
            </a:r>
            <a:r>
              <a:rPr lang="en-US" altLang="ja-JP" sz="2400" dirty="0" smtClean="0"/>
              <a:t>QMA</a:t>
            </a:r>
            <a:r>
              <a:rPr lang="en-US" altLang="ja-JP" sz="2400" baseline="-25000" dirty="0" smtClean="0"/>
              <a:t>1</a:t>
            </a:r>
            <a:r>
              <a:rPr lang="ja-JP" altLang="en-US" sz="2400" dirty="0"/>
              <a:t> </a:t>
            </a:r>
            <a:r>
              <a:rPr lang="en-US" altLang="ja-JP" sz="2000" dirty="0" smtClean="0"/>
              <a:t>[Gosset-Nagaj13]</a:t>
            </a:r>
            <a:endParaRPr kumimoji="1" lang="en-US" altLang="ja-JP" sz="2000" dirty="0" smtClean="0"/>
          </a:p>
          <a:p>
            <a:pPr marL="0" indent="0">
              <a:buNone/>
            </a:pPr>
            <a:endParaRPr kumimoji="1" lang="ja-JP" altLang="en-US" sz="2400" dirty="0"/>
          </a:p>
        </p:txBody>
      </p:sp>
      <mc:AlternateContent xmlns:mc="http://schemas.openxmlformats.org/markup-compatibility/2006" xmlns:a14="http://schemas.microsoft.com/office/drawing/2010/main">
        <mc:Choice Requires="a14">
          <p:sp>
            <p:nvSpPr>
              <p:cNvPr id="4" name="テキスト ボックス 3"/>
              <p:cNvSpPr txBox="1"/>
              <p:nvPr/>
            </p:nvSpPr>
            <p:spPr>
              <a:xfrm>
                <a:off x="611560" y="3313250"/>
                <a:ext cx="3312368" cy="3428118"/>
              </a:xfrm>
              <a:prstGeom prst="rect">
                <a:avLst/>
              </a:prstGeom>
              <a:noFill/>
              <a:ln>
                <a:solidFill>
                  <a:srgbClr val="00B050"/>
                </a:solidFill>
              </a:ln>
            </p:spPr>
            <p:txBody>
              <a:bodyPr wrap="square" rtlCol="0">
                <a:spAutoFit/>
              </a:bodyPr>
              <a:lstStyle/>
              <a:p>
                <a:pPr lvl="1"/>
                <a:endParaRPr lang="en-US" altLang="ja-JP" u="sng" dirty="0" smtClean="0"/>
              </a:p>
              <a:p>
                <a:r>
                  <a:rPr lang="ja-JP" altLang="en-US" u="sng" dirty="0"/>
                  <a:t>入力</a:t>
                </a:r>
                <a:r>
                  <a:rPr lang="ja-JP" altLang="en-US" dirty="0"/>
                  <a:t>：</a:t>
                </a:r>
                <a:r>
                  <a:rPr lang="en-US" altLang="ja-JP" dirty="0"/>
                  <a:t>n</a:t>
                </a:r>
                <a:r>
                  <a:rPr lang="ja-JP" altLang="en-US" dirty="0"/>
                  <a:t>個の量子ビット（</a:t>
                </a:r>
                <a:r>
                  <a:rPr lang="en-US" altLang="ja-JP" dirty="0"/>
                  <a:t>2</a:t>
                </a:r>
                <a:r>
                  <a:rPr lang="ja-JP" altLang="en-US" dirty="0"/>
                  <a:t>次元量子系）におけるエルミート作用素</a:t>
                </a:r>
                <a14:m>
                  <m:oMath xmlns:m="http://schemas.openxmlformats.org/officeDocument/2006/math">
                    <m:sSub>
                      <m:sSubPr>
                        <m:ctrlPr>
                          <a:rPr lang="en-US" altLang="ja-JP" i="1">
                            <a:latin typeface="Cambria Math"/>
                          </a:rPr>
                        </m:ctrlPr>
                      </m:sSubPr>
                      <m:e>
                        <m:r>
                          <a:rPr lang="en-US" altLang="ja-JP" i="1">
                            <a:latin typeface="Cambria Math"/>
                          </a:rPr>
                          <m:t>𝐻</m:t>
                        </m:r>
                      </m:e>
                      <m:sub>
                        <m:r>
                          <a:rPr lang="en-US" altLang="ja-JP" i="1">
                            <a:latin typeface="Cambria Math"/>
                          </a:rPr>
                          <m:t>1</m:t>
                        </m:r>
                      </m:sub>
                    </m:sSub>
                    <m:r>
                      <a:rPr lang="en-US" altLang="ja-JP" i="1">
                        <a:latin typeface="Cambria Math"/>
                      </a:rPr>
                      <m:t>,</m:t>
                    </m:r>
                    <m:sSub>
                      <m:sSubPr>
                        <m:ctrlPr>
                          <a:rPr lang="en-US" altLang="ja-JP" i="1">
                            <a:latin typeface="Cambria Math"/>
                          </a:rPr>
                        </m:ctrlPr>
                      </m:sSubPr>
                      <m:e>
                        <m:r>
                          <a:rPr lang="en-US" altLang="ja-JP" i="1">
                            <a:latin typeface="Cambria Math"/>
                          </a:rPr>
                          <m:t>𝐻</m:t>
                        </m:r>
                      </m:e>
                      <m:sub>
                        <m:r>
                          <a:rPr lang="en-US" altLang="ja-JP" i="1">
                            <a:latin typeface="Cambria Math"/>
                          </a:rPr>
                          <m:t>2</m:t>
                        </m:r>
                      </m:sub>
                    </m:sSub>
                    <m:r>
                      <a:rPr lang="en-US" altLang="ja-JP" i="1">
                        <a:latin typeface="Cambria Math"/>
                      </a:rPr>
                      <m:t>,…,</m:t>
                    </m:r>
                    <m:sSub>
                      <m:sSubPr>
                        <m:ctrlPr>
                          <a:rPr lang="en-US" altLang="ja-JP" i="1">
                            <a:latin typeface="Cambria Math"/>
                          </a:rPr>
                        </m:ctrlPr>
                      </m:sSubPr>
                      <m:e>
                        <m:r>
                          <a:rPr lang="en-US" altLang="ja-JP" i="1">
                            <a:latin typeface="Cambria Math"/>
                          </a:rPr>
                          <m:t>𝐻</m:t>
                        </m:r>
                      </m:e>
                      <m:sub>
                        <m:r>
                          <a:rPr lang="en-US" altLang="ja-JP" i="1">
                            <a:latin typeface="Cambria Math"/>
                          </a:rPr>
                          <m:t>𝑟</m:t>
                        </m:r>
                      </m:sub>
                    </m:sSub>
                  </m:oMath>
                </a14:m>
                <a:r>
                  <a:rPr lang="ja-JP" altLang="en-US" dirty="0"/>
                  <a:t>（ハミルトニアン）．ただし，各</a:t>
                </a:r>
                <a14:m>
                  <m:oMath xmlns:m="http://schemas.openxmlformats.org/officeDocument/2006/math">
                    <m:sSub>
                      <m:sSubPr>
                        <m:ctrlPr>
                          <a:rPr lang="en-US" altLang="ja-JP" i="1">
                            <a:latin typeface="Cambria Math"/>
                          </a:rPr>
                        </m:ctrlPr>
                      </m:sSubPr>
                      <m:e>
                        <m:r>
                          <a:rPr lang="en-US" altLang="ja-JP" i="1">
                            <a:latin typeface="Cambria Math"/>
                          </a:rPr>
                          <m:t>𝐻</m:t>
                        </m:r>
                      </m:e>
                      <m:sub>
                        <m:r>
                          <a:rPr lang="en-US" altLang="ja-JP" i="1">
                            <a:latin typeface="Cambria Math"/>
                          </a:rPr>
                          <m:t>𝑖</m:t>
                        </m:r>
                      </m:sub>
                    </m:sSub>
                  </m:oMath>
                </a14:m>
                <a:r>
                  <a:rPr lang="ja-JP" altLang="en-US" dirty="0"/>
                  <a:t>は高々</a:t>
                </a:r>
                <a:r>
                  <a:rPr lang="en-US" altLang="ja-JP" dirty="0"/>
                  <a:t>k</a:t>
                </a:r>
                <a:r>
                  <a:rPr lang="ja-JP" altLang="en-US" dirty="0"/>
                  <a:t>個の量子ビットにしか作用しない．</a:t>
                </a:r>
                <a:endParaRPr lang="en-US" altLang="ja-JP" dirty="0"/>
              </a:p>
              <a:p>
                <a:pPr lvl="1"/>
                <a:endParaRPr lang="en-US" altLang="ja-JP" dirty="0"/>
              </a:p>
              <a:p>
                <a:r>
                  <a:rPr lang="ja-JP" altLang="en-US" u="sng" dirty="0"/>
                  <a:t>出力</a:t>
                </a:r>
                <a:r>
                  <a:rPr lang="ja-JP" altLang="en-US" dirty="0"/>
                  <a:t>：</a:t>
                </a:r>
                <a14:m>
                  <m:oMath xmlns:m="http://schemas.openxmlformats.org/officeDocument/2006/math">
                    <m:r>
                      <a:rPr lang="en-US" altLang="ja-JP" i="1">
                        <a:latin typeface="Cambria Math"/>
                      </a:rPr>
                      <m:t>𝐻</m:t>
                    </m:r>
                    <m:r>
                      <a:rPr lang="en-US" altLang="ja-JP">
                        <a:latin typeface="Cambria Math"/>
                      </a:rPr>
                      <m:t>=</m:t>
                    </m:r>
                    <m:nary>
                      <m:naryPr>
                        <m:chr m:val="∑"/>
                        <m:limLoc m:val="subSup"/>
                        <m:supHide m:val="on"/>
                        <m:ctrlPr>
                          <a:rPr lang="ja-JP" altLang="en-US" i="1">
                            <a:latin typeface="Cambria Math"/>
                          </a:rPr>
                        </m:ctrlPr>
                      </m:naryPr>
                      <m:sub>
                        <m:r>
                          <m:rPr>
                            <m:brk m:alnAt="9"/>
                          </m:rPr>
                          <a:rPr lang="en-US" altLang="ja-JP" i="1">
                            <a:latin typeface="Cambria Math"/>
                          </a:rPr>
                          <m:t>𝑖</m:t>
                        </m:r>
                      </m:sub>
                      <m:sup/>
                      <m:e>
                        <m:sSub>
                          <m:sSubPr>
                            <m:ctrlPr>
                              <a:rPr lang="en-US" altLang="ja-JP" i="1">
                                <a:latin typeface="Cambria Math"/>
                              </a:rPr>
                            </m:ctrlPr>
                          </m:sSubPr>
                          <m:e>
                            <m:r>
                              <a:rPr lang="en-US" altLang="ja-JP" i="1">
                                <a:latin typeface="Cambria Math"/>
                              </a:rPr>
                              <m:t>𝐻</m:t>
                            </m:r>
                          </m:e>
                          <m:sub>
                            <m:r>
                              <a:rPr lang="en-US" altLang="ja-JP" i="1">
                                <a:latin typeface="Cambria Math"/>
                              </a:rPr>
                              <m:t>𝑖</m:t>
                            </m:r>
                          </m:sub>
                        </m:sSub>
                      </m:e>
                    </m:nary>
                  </m:oMath>
                </a14:m>
                <a:r>
                  <a:rPr lang="ja-JP" altLang="en-US" dirty="0"/>
                  <a:t>の最大固有値（最大エネルギー）が</a:t>
                </a:r>
                <a:endParaRPr lang="en-US" altLang="ja-JP" dirty="0" smtClean="0"/>
              </a:p>
              <a:p>
                <a14:m>
                  <m:oMath xmlns:m="http://schemas.openxmlformats.org/officeDocument/2006/math">
                    <m:r>
                      <a:rPr lang="ja-JP" altLang="en-US" i="1" dirty="0" smtClean="0">
                        <a:latin typeface="Cambria Math"/>
                      </a:rPr>
                      <m:t>𝛼</m:t>
                    </m:r>
                  </m:oMath>
                </a14:m>
                <a:r>
                  <a:rPr lang="ja-JP" altLang="en-US" dirty="0"/>
                  <a:t>以下なら</a:t>
                </a:r>
                <a:r>
                  <a:rPr lang="en-US" altLang="ja-JP" dirty="0"/>
                  <a:t>yes; </a:t>
                </a:r>
                <a:endParaRPr lang="en-US" altLang="ja-JP" dirty="0" smtClean="0"/>
              </a:p>
              <a:p>
                <a14:m>
                  <m:oMath xmlns:m="http://schemas.openxmlformats.org/officeDocument/2006/math">
                    <m:r>
                      <a:rPr lang="ja-JP" altLang="en-US" i="1" dirty="0" smtClean="0">
                        <a:latin typeface="Cambria Math"/>
                      </a:rPr>
                      <m:t>𝛽</m:t>
                    </m:r>
                  </m:oMath>
                </a14:m>
                <a:r>
                  <a:rPr lang="ja-JP" altLang="en-US" dirty="0"/>
                  <a:t>以上なら</a:t>
                </a:r>
                <a:r>
                  <a:rPr lang="en-US" altLang="ja-JP" dirty="0" smtClean="0"/>
                  <a:t>no</a:t>
                </a:r>
              </a:p>
              <a:p>
                <a:r>
                  <a:rPr lang="ja-JP" altLang="en-US" dirty="0" smtClean="0"/>
                  <a:t>（</a:t>
                </a:r>
                <a:r>
                  <a:rPr lang="ja-JP" altLang="en-US" dirty="0"/>
                  <a:t>ただし，</a:t>
                </a:r>
                <a14:m>
                  <m:oMath xmlns:m="http://schemas.openxmlformats.org/officeDocument/2006/math">
                    <m:r>
                      <a:rPr lang="ja-JP" altLang="en-US" i="1" smtClean="0">
                        <a:latin typeface="Cambria Math"/>
                      </a:rPr>
                      <m:t>𝛽</m:t>
                    </m:r>
                    <m:r>
                      <a:rPr lang="en-US" altLang="ja-JP" i="1">
                        <a:latin typeface="Cambria Math"/>
                      </a:rPr>
                      <m:t>−</m:t>
                    </m:r>
                    <m:r>
                      <a:rPr lang="ja-JP" altLang="en-US" i="1" smtClean="0">
                        <a:latin typeface="Cambria Math"/>
                      </a:rPr>
                      <m:t>𝛼</m:t>
                    </m:r>
                    <m:r>
                      <a:rPr lang="en-US" altLang="ja-JP" i="1">
                        <a:latin typeface="Cambria Math"/>
                        <a:ea typeface="Cambria Math"/>
                      </a:rPr>
                      <m:t>≥1/</m:t>
                    </m:r>
                    <m:sSup>
                      <m:sSupPr>
                        <m:ctrlPr>
                          <a:rPr lang="en-US" altLang="ja-JP" i="1">
                            <a:latin typeface="Cambria Math"/>
                            <a:ea typeface="Cambria Math"/>
                          </a:rPr>
                        </m:ctrlPr>
                      </m:sSupPr>
                      <m:e>
                        <m:r>
                          <a:rPr lang="en-US" altLang="ja-JP" i="1">
                            <a:latin typeface="Cambria Math"/>
                            <a:ea typeface="Cambria Math"/>
                          </a:rPr>
                          <m:t>𝑛</m:t>
                        </m:r>
                      </m:e>
                      <m:sup>
                        <m:r>
                          <m:rPr>
                            <m:sty m:val="p"/>
                          </m:rPr>
                          <a:rPr lang="el-GR" altLang="ja-JP" i="1">
                            <a:latin typeface="Cambria Math"/>
                            <a:ea typeface="Cambria Math"/>
                          </a:rPr>
                          <m:t>Ω</m:t>
                        </m:r>
                        <m:r>
                          <a:rPr lang="en-US" altLang="ja-JP" i="1">
                            <a:latin typeface="Cambria Math"/>
                            <a:ea typeface="Cambria Math"/>
                          </a:rPr>
                          <m:t>(1)</m:t>
                        </m:r>
                      </m:sup>
                    </m:sSup>
                  </m:oMath>
                </a14:m>
                <a:r>
                  <a:rPr lang="ja-JP" altLang="en-US" dirty="0" smtClean="0"/>
                  <a:t>）</a:t>
                </a:r>
                <a:endParaRPr lang="en-US" altLang="ja-JP"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611560" y="3313250"/>
                <a:ext cx="3312368" cy="3428118"/>
              </a:xfrm>
              <a:prstGeom prst="rect">
                <a:avLst/>
              </a:prstGeom>
              <a:blipFill rotWithShape="1">
                <a:blip r:embed="rId3"/>
                <a:stretch>
                  <a:fillRect l="-1282" b="-1064"/>
                </a:stretch>
              </a:blipFill>
              <a:ln>
                <a:solidFill>
                  <a:srgbClr val="00B050"/>
                </a:solidFill>
              </a:ln>
            </p:spPr>
            <p:txBody>
              <a:bodyPr/>
              <a:lstStyle/>
              <a:p>
                <a:r>
                  <a:rPr lang="ja-JP" altLang="en-US">
                    <a:noFill/>
                  </a:rPr>
                  <a:t> </a:t>
                </a:r>
              </a:p>
            </p:txBody>
          </p:sp>
        </mc:Fallback>
      </mc:AlternateContent>
      <p:sp>
        <p:nvSpPr>
          <p:cNvPr id="5" name="正方形/長方形 4"/>
          <p:cNvSpPr/>
          <p:nvPr/>
        </p:nvSpPr>
        <p:spPr>
          <a:xfrm>
            <a:off x="467544" y="3152001"/>
            <a:ext cx="1008112" cy="36004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k-LH</a:t>
            </a:r>
            <a:endParaRPr kumimoji="1" lang="ja-JP" altLang="en-US" dirty="0"/>
          </a:p>
        </p:txBody>
      </p:sp>
      <mc:AlternateContent xmlns:mc="http://schemas.openxmlformats.org/markup-compatibility/2006" xmlns:a14="http://schemas.microsoft.com/office/drawing/2010/main">
        <mc:Choice Requires="a14">
          <p:sp>
            <p:nvSpPr>
              <p:cNvPr id="6" name="テキスト ボックス 5"/>
              <p:cNvSpPr txBox="1"/>
              <p:nvPr/>
            </p:nvSpPr>
            <p:spPr>
              <a:xfrm>
                <a:off x="4572000" y="3313250"/>
                <a:ext cx="3312368" cy="3428118"/>
              </a:xfrm>
              <a:prstGeom prst="rect">
                <a:avLst/>
              </a:prstGeom>
              <a:noFill/>
              <a:ln>
                <a:solidFill>
                  <a:srgbClr val="00B050"/>
                </a:solidFill>
              </a:ln>
            </p:spPr>
            <p:txBody>
              <a:bodyPr wrap="square" rtlCol="0">
                <a:spAutoFit/>
              </a:bodyPr>
              <a:lstStyle/>
              <a:p>
                <a:pPr lvl="1"/>
                <a:endParaRPr lang="en-US" altLang="ja-JP" u="sng" dirty="0" smtClean="0"/>
              </a:p>
              <a:p>
                <a:r>
                  <a:rPr lang="ja-JP" altLang="en-US" u="sng" dirty="0"/>
                  <a:t>入力</a:t>
                </a:r>
                <a:r>
                  <a:rPr lang="ja-JP" altLang="en-US" dirty="0"/>
                  <a:t>：</a:t>
                </a:r>
                <a:r>
                  <a:rPr lang="en-US" altLang="ja-JP" dirty="0"/>
                  <a:t>n</a:t>
                </a:r>
                <a:r>
                  <a:rPr lang="ja-JP" altLang="en-US" dirty="0"/>
                  <a:t>個の量子ビット（</a:t>
                </a:r>
                <a:r>
                  <a:rPr lang="en-US" altLang="ja-JP" dirty="0"/>
                  <a:t>2</a:t>
                </a:r>
                <a:r>
                  <a:rPr lang="ja-JP" altLang="en-US" dirty="0"/>
                  <a:t>次元量子系）に</a:t>
                </a:r>
                <a:r>
                  <a:rPr lang="ja-JP" altLang="en-US" dirty="0" smtClean="0"/>
                  <a:t>おける</a:t>
                </a:r>
                <a:r>
                  <a:rPr lang="ja-JP" altLang="en-US" dirty="0">
                    <a:solidFill>
                      <a:srgbClr val="FF0000"/>
                    </a:solidFill>
                  </a:rPr>
                  <a:t>射影</a:t>
                </a:r>
                <a:r>
                  <a:rPr lang="ja-JP" altLang="en-US" dirty="0" smtClean="0">
                    <a:solidFill>
                      <a:srgbClr val="FF0000"/>
                    </a:solidFill>
                  </a:rPr>
                  <a:t>作用素</a:t>
                </a:r>
                <a14:m>
                  <m:oMath xmlns:m="http://schemas.openxmlformats.org/officeDocument/2006/math">
                    <m:sSub>
                      <m:sSubPr>
                        <m:ctrlPr>
                          <a:rPr lang="en-US" altLang="ja-JP" i="1">
                            <a:latin typeface="Cambria Math"/>
                          </a:rPr>
                        </m:ctrlPr>
                      </m:sSubPr>
                      <m:e>
                        <m:r>
                          <a:rPr lang="en-US" altLang="ja-JP" i="1">
                            <a:latin typeface="Cambria Math"/>
                          </a:rPr>
                          <m:t>𝐻</m:t>
                        </m:r>
                      </m:e>
                      <m:sub>
                        <m:r>
                          <a:rPr lang="en-US" altLang="ja-JP" i="1">
                            <a:latin typeface="Cambria Math"/>
                          </a:rPr>
                          <m:t>1</m:t>
                        </m:r>
                      </m:sub>
                    </m:sSub>
                    <m:r>
                      <a:rPr lang="en-US" altLang="ja-JP" i="1">
                        <a:latin typeface="Cambria Math"/>
                      </a:rPr>
                      <m:t>,</m:t>
                    </m:r>
                    <m:sSub>
                      <m:sSubPr>
                        <m:ctrlPr>
                          <a:rPr lang="en-US" altLang="ja-JP" i="1">
                            <a:latin typeface="Cambria Math"/>
                          </a:rPr>
                        </m:ctrlPr>
                      </m:sSubPr>
                      <m:e>
                        <m:r>
                          <a:rPr lang="en-US" altLang="ja-JP" i="1">
                            <a:latin typeface="Cambria Math"/>
                          </a:rPr>
                          <m:t>𝐻</m:t>
                        </m:r>
                      </m:e>
                      <m:sub>
                        <m:r>
                          <a:rPr lang="en-US" altLang="ja-JP" i="1">
                            <a:latin typeface="Cambria Math"/>
                          </a:rPr>
                          <m:t>2</m:t>
                        </m:r>
                      </m:sub>
                    </m:sSub>
                    <m:r>
                      <a:rPr lang="en-US" altLang="ja-JP" i="1">
                        <a:latin typeface="Cambria Math"/>
                      </a:rPr>
                      <m:t>,…,</m:t>
                    </m:r>
                    <m:sSub>
                      <m:sSubPr>
                        <m:ctrlPr>
                          <a:rPr lang="en-US" altLang="ja-JP" i="1">
                            <a:latin typeface="Cambria Math"/>
                          </a:rPr>
                        </m:ctrlPr>
                      </m:sSubPr>
                      <m:e>
                        <m:r>
                          <a:rPr lang="en-US" altLang="ja-JP" i="1">
                            <a:latin typeface="Cambria Math"/>
                          </a:rPr>
                          <m:t>𝐻</m:t>
                        </m:r>
                      </m:e>
                      <m:sub>
                        <m:r>
                          <a:rPr lang="en-US" altLang="ja-JP" i="1">
                            <a:latin typeface="Cambria Math"/>
                          </a:rPr>
                          <m:t>𝑟</m:t>
                        </m:r>
                      </m:sub>
                    </m:sSub>
                  </m:oMath>
                </a14:m>
                <a:endParaRPr lang="en-US" altLang="ja-JP" dirty="0" smtClean="0"/>
              </a:p>
              <a:p>
                <a:r>
                  <a:rPr lang="ja-JP" altLang="en-US" dirty="0" smtClean="0"/>
                  <a:t>ただし</a:t>
                </a:r>
                <a:r>
                  <a:rPr lang="ja-JP" altLang="en-US" dirty="0"/>
                  <a:t>，各</a:t>
                </a:r>
                <a14:m>
                  <m:oMath xmlns:m="http://schemas.openxmlformats.org/officeDocument/2006/math">
                    <m:sSub>
                      <m:sSubPr>
                        <m:ctrlPr>
                          <a:rPr lang="en-US" altLang="ja-JP" i="1">
                            <a:latin typeface="Cambria Math"/>
                          </a:rPr>
                        </m:ctrlPr>
                      </m:sSubPr>
                      <m:e>
                        <m:r>
                          <a:rPr lang="en-US" altLang="ja-JP" i="1">
                            <a:latin typeface="Cambria Math"/>
                          </a:rPr>
                          <m:t>𝐻</m:t>
                        </m:r>
                      </m:e>
                      <m:sub>
                        <m:r>
                          <a:rPr lang="en-US" altLang="ja-JP" i="1">
                            <a:latin typeface="Cambria Math"/>
                          </a:rPr>
                          <m:t>𝑖</m:t>
                        </m:r>
                      </m:sub>
                    </m:sSub>
                  </m:oMath>
                </a14:m>
                <a:r>
                  <a:rPr lang="ja-JP" altLang="en-US" dirty="0"/>
                  <a:t>は高々</a:t>
                </a:r>
                <a:r>
                  <a:rPr lang="en-US" altLang="ja-JP" dirty="0"/>
                  <a:t>k</a:t>
                </a:r>
                <a:r>
                  <a:rPr lang="ja-JP" altLang="en-US" dirty="0"/>
                  <a:t>個の量子ビットにしか作用しない．</a:t>
                </a:r>
                <a:endParaRPr lang="en-US" altLang="ja-JP" dirty="0"/>
              </a:p>
              <a:p>
                <a:pPr lvl="1"/>
                <a:endParaRPr lang="en-US" altLang="ja-JP" dirty="0"/>
              </a:p>
              <a:p>
                <a:r>
                  <a:rPr lang="ja-JP" altLang="en-US" u="sng" dirty="0"/>
                  <a:t>出力</a:t>
                </a:r>
                <a:r>
                  <a:rPr lang="ja-JP" altLang="en-US" dirty="0"/>
                  <a:t>：</a:t>
                </a:r>
                <a14:m>
                  <m:oMath xmlns:m="http://schemas.openxmlformats.org/officeDocument/2006/math">
                    <m:r>
                      <a:rPr lang="en-US" altLang="ja-JP" i="1">
                        <a:latin typeface="Cambria Math"/>
                      </a:rPr>
                      <m:t>𝐻</m:t>
                    </m:r>
                    <m:r>
                      <a:rPr lang="en-US" altLang="ja-JP">
                        <a:latin typeface="Cambria Math"/>
                      </a:rPr>
                      <m:t>=</m:t>
                    </m:r>
                    <m:nary>
                      <m:naryPr>
                        <m:chr m:val="∑"/>
                        <m:limLoc m:val="subSup"/>
                        <m:supHide m:val="on"/>
                        <m:ctrlPr>
                          <a:rPr lang="ja-JP" altLang="en-US" i="1">
                            <a:latin typeface="Cambria Math"/>
                          </a:rPr>
                        </m:ctrlPr>
                      </m:naryPr>
                      <m:sub>
                        <m:r>
                          <m:rPr>
                            <m:brk m:alnAt="9"/>
                          </m:rPr>
                          <a:rPr lang="en-US" altLang="ja-JP" i="1">
                            <a:latin typeface="Cambria Math"/>
                          </a:rPr>
                          <m:t>𝑖</m:t>
                        </m:r>
                      </m:sub>
                      <m:sup/>
                      <m:e>
                        <m:sSub>
                          <m:sSubPr>
                            <m:ctrlPr>
                              <a:rPr lang="en-US" altLang="ja-JP" i="1">
                                <a:latin typeface="Cambria Math"/>
                              </a:rPr>
                            </m:ctrlPr>
                          </m:sSubPr>
                          <m:e>
                            <m:r>
                              <a:rPr lang="en-US" altLang="ja-JP" i="1">
                                <a:latin typeface="Cambria Math"/>
                              </a:rPr>
                              <m:t>𝐻</m:t>
                            </m:r>
                          </m:e>
                          <m:sub>
                            <m:r>
                              <a:rPr lang="en-US" altLang="ja-JP" i="1">
                                <a:latin typeface="Cambria Math"/>
                              </a:rPr>
                              <m:t>𝑖</m:t>
                            </m:r>
                          </m:sub>
                        </m:sSub>
                      </m:e>
                    </m:nary>
                  </m:oMath>
                </a14:m>
                <a:r>
                  <a:rPr lang="ja-JP" altLang="en-US" dirty="0"/>
                  <a:t>の最大固有値（最大エネルギー）</a:t>
                </a:r>
                <a:r>
                  <a:rPr lang="ja-JP" altLang="en-US" dirty="0" smtClean="0"/>
                  <a:t>が</a:t>
                </a:r>
                <a:endParaRPr lang="en-US" altLang="ja-JP" dirty="0" smtClean="0"/>
              </a:p>
              <a:p>
                <a:r>
                  <a:rPr lang="en-US" altLang="ja-JP" dirty="0" smtClean="0">
                    <a:solidFill>
                      <a:srgbClr val="FF0000"/>
                    </a:solidFill>
                  </a:rPr>
                  <a:t>0</a:t>
                </a:r>
                <a:r>
                  <a:rPr lang="ja-JP" altLang="en-US" dirty="0" smtClean="0">
                    <a:solidFill>
                      <a:srgbClr val="FF0000"/>
                    </a:solidFill>
                  </a:rPr>
                  <a:t>なら</a:t>
                </a:r>
                <a:r>
                  <a:rPr lang="en-US" altLang="ja-JP" dirty="0">
                    <a:solidFill>
                      <a:srgbClr val="FF0000"/>
                    </a:solidFill>
                  </a:rPr>
                  <a:t>yes; </a:t>
                </a:r>
                <a:endParaRPr lang="en-US" altLang="ja-JP" dirty="0" smtClean="0">
                  <a:solidFill>
                    <a:srgbClr val="FF0000"/>
                  </a:solidFill>
                </a:endParaRPr>
              </a:p>
              <a:p>
                <a14:m>
                  <m:oMath xmlns:m="http://schemas.openxmlformats.org/officeDocument/2006/math">
                    <m:r>
                      <a:rPr lang="ja-JP" altLang="en-US" i="1" dirty="0" smtClean="0">
                        <a:solidFill>
                          <a:schemeClr val="tx1"/>
                        </a:solidFill>
                        <a:latin typeface="Cambria Math"/>
                      </a:rPr>
                      <m:t>𝛽</m:t>
                    </m:r>
                  </m:oMath>
                </a14:m>
                <a:r>
                  <a:rPr lang="ja-JP" altLang="en-US" dirty="0" smtClean="0">
                    <a:solidFill>
                      <a:schemeClr val="tx1"/>
                    </a:solidFill>
                  </a:rPr>
                  <a:t>以上なら</a:t>
                </a:r>
                <a:r>
                  <a:rPr lang="en-US" altLang="ja-JP" dirty="0" smtClean="0">
                    <a:solidFill>
                      <a:schemeClr val="tx1"/>
                    </a:solidFill>
                  </a:rPr>
                  <a:t>no</a:t>
                </a:r>
              </a:p>
              <a:p>
                <a:r>
                  <a:rPr lang="ja-JP" altLang="en-US" dirty="0"/>
                  <a:t>（ただし，</a:t>
                </a:r>
                <a14:m>
                  <m:oMath xmlns:m="http://schemas.openxmlformats.org/officeDocument/2006/math">
                    <m:r>
                      <a:rPr lang="ja-JP" altLang="en-US" i="1" smtClean="0">
                        <a:latin typeface="Cambria Math"/>
                      </a:rPr>
                      <m:t>𝛽</m:t>
                    </m:r>
                    <m:r>
                      <a:rPr lang="en-US" altLang="ja-JP" i="1">
                        <a:latin typeface="Cambria Math"/>
                        <a:ea typeface="Cambria Math"/>
                      </a:rPr>
                      <m:t>≥1/</m:t>
                    </m:r>
                    <m:sSup>
                      <m:sSupPr>
                        <m:ctrlPr>
                          <a:rPr lang="en-US" altLang="ja-JP" i="1">
                            <a:latin typeface="Cambria Math"/>
                            <a:ea typeface="Cambria Math"/>
                          </a:rPr>
                        </m:ctrlPr>
                      </m:sSupPr>
                      <m:e>
                        <m:r>
                          <a:rPr lang="en-US" altLang="ja-JP" i="1">
                            <a:latin typeface="Cambria Math"/>
                            <a:ea typeface="Cambria Math"/>
                          </a:rPr>
                          <m:t>𝑛</m:t>
                        </m:r>
                      </m:e>
                      <m:sup>
                        <m:r>
                          <m:rPr>
                            <m:sty m:val="p"/>
                          </m:rPr>
                          <a:rPr lang="el-GR" altLang="ja-JP" i="1">
                            <a:latin typeface="Cambria Math"/>
                            <a:ea typeface="Cambria Math"/>
                          </a:rPr>
                          <m:t>Ω</m:t>
                        </m:r>
                        <m:r>
                          <a:rPr lang="en-US" altLang="ja-JP" i="1">
                            <a:latin typeface="Cambria Math"/>
                            <a:ea typeface="Cambria Math"/>
                          </a:rPr>
                          <m:t>(1)</m:t>
                        </m:r>
                      </m:sup>
                    </m:sSup>
                  </m:oMath>
                </a14:m>
                <a:r>
                  <a:rPr lang="ja-JP" altLang="en-US" dirty="0" smtClean="0"/>
                  <a:t>）</a:t>
                </a:r>
                <a:endParaRPr lang="en-US" altLang="ja-JP"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4572000" y="3313250"/>
                <a:ext cx="3312368" cy="3428118"/>
              </a:xfrm>
              <a:prstGeom prst="rect">
                <a:avLst/>
              </a:prstGeom>
              <a:blipFill rotWithShape="1">
                <a:blip r:embed="rId4"/>
                <a:stretch>
                  <a:fillRect l="-1284" b="-1064"/>
                </a:stretch>
              </a:blipFill>
              <a:ln>
                <a:solidFill>
                  <a:srgbClr val="00B050"/>
                </a:solidFill>
              </a:ln>
            </p:spPr>
            <p:txBody>
              <a:bodyPr/>
              <a:lstStyle/>
              <a:p>
                <a:r>
                  <a:rPr lang="ja-JP" altLang="en-US">
                    <a:noFill/>
                  </a:rPr>
                  <a:t> </a:t>
                </a:r>
              </a:p>
            </p:txBody>
          </p:sp>
        </mc:Fallback>
      </mc:AlternateContent>
      <p:sp>
        <p:nvSpPr>
          <p:cNvPr id="7" name="正方形/長方形 6"/>
          <p:cNvSpPr/>
          <p:nvPr/>
        </p:nvSpPr>
        <p:spPr>
          <a:xfrm>
            <a:off x="4427984" y="3152001"/>
            <a:ext cx="1008112" cy="36004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k-QSAT</a:t>
            </a:r>
            <a:endParaRPr kumimoji="1" lang="ja-JP" altLang="en-US" dirty="0"/>
          </a:p>
        </p:txBody>
      </p:sp>
    </p:spTree>
    <p:extLst>
      <p:ext uri="{BB962C8B-B14F-4D97-AF65-F5344CB8AC3E}">
        <p14:creationId xmlns:p14="http://schemas.microsoft.com/office/powerpoint/2010/main" val="30563873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chemeClr val="tx1"/>
          </a:solidFill>
          <a:tailEnd type="triangle" w="lg" len="lg"/>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2052</TotalTime>
  <Words>2070</Words>
  <Application>Microsoft Office PowerPoint</Application>
  <PresentationFormat>画面に合わせる (4:3)</PresentationFormat>
  <Paragraphs>323</Paragraphs>
  <Slides>23</Slides>
  <Notes>6</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Office テーマ</vt:lpstr>
      <vt:lpstr>Stronger Methods of Making Quantum Interactive Proofs Perfectly Complete</vt:lpstr>
      <vt:lpstr>誤りのない完全性を備えた 量子対話型証明系の構成法</vt:lpstr>
      <vt:lpstr>結果</vt:lpstr>
      <vt:lpstr>QMA</vt:lpstr>
      <vt:lpstr>計算量クラス間の包含関係</vt:lpstr>
      <vt:lpstr>QMA完全問題</vt:lpstr>
      <vt:lpstr>MA </vt:lpstr>
      <vt:lpstr>QMA </vt:lpstr>
      <vt:lpstr>QMA1完全問題</vt:lpstr>
      <vt:lpstr>QMA vs. QMA1</vt:lpstr>
      <vt:lpstr>QMA vs. QMA1</vt:lpstr>
      <vt:lpstr>QMA=?QMA1</vt:lpstr>
      <vt:lpstr>結果</vt:lpstr>
      <vt:lpstr>EPR対とは？</vt:lpstr>
      <vt:lpstr>EPR対とは？</vt:lpstr>
      <vt:lpstr>結果</vt:lpstr>
      <vt:lpstr>結果</vt:lpstr>
      <vt:lpstr>量子対話型証明系</vt:lpstr>
      <vt:lpstr>IP vs. QIP</vt:lpstr>
      <vt:lpstr>計算量クラス間の包含関係</vt:lpstr>
      <vt:lpstr>結果</vt:lpstr>
      <vt:lpstr>対数長質問QIP</vt:lpstr>
      <vt:lpstr>結果と今後の課題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Stronger Methods of Making Quantum Interactive Proofs Perfectly Complete</dc:title>
  <dc:creator>Nishimura</dc:creator>
  <cp:lastModifiedBy>Nishimura</cp:lastModifiedBy>
  <cp:revision>99</cp:revision>
  <dcterms:created xsi:type="dcterms:W3CDTF">2013-06-14T03:49:21Z</dcterms:created>
  <dcterms:modified xsi:type="dcterms:W3CDTF">2015-11-06T09:41:42Z</dcterms:modified>
</cp:coreProperties>
</file>