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8" r:id="rId4"/>
    <p:sldId id="258" r:id="rId5"/>
    <p:sldId id="259" r:id="rId6"/>
    <p:sldId id="261" r:id="rId7"/>
    <p:sldId id="262" r:id="rId8"/>
    <p:sldId id="263" r:id="rId9"/>
    <p:sldId id="264" r:id="rId10"/>
    <p:sldId id="284" r:id="rId11"/>
    <p:sldId id="265" r:id="rId12"/>
    <p:sldId id="267" r:id="rId13"/>
    <p:sldId id="269" r:id="rId14"/>
    <p:sldId id="270" r:id="rId15"/>
    <p:sldId id="294" r:id="rId16"/>
    <p:sldId id="292" r:id="rId17"/>
    <p:sldId id="285" r:id="rId18"/>
    <p:sldId id="286" r:id="rId19"/>
    <p:sldId id="273" r:id="rId20"/>
    <p:sldId id="291" r:id="rId21"/>
    <p:sldId id="275" r:id="rId22"/>
    <p:sldId id="293" r:id="rId23"/>
    <p:sldId id="272" r:id="rId24"/>
    <p:sldId id="287" r:id="rId25"/>
    <p:sldId id="281" r:id="rId26"/>
    <p:sldId id="274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B9E6D0CF-62F5-4F9F-9CD5-59DED127A242}">
          <p14:sldIdLst>
            <p14:sldId id="256"/>
            <p14:sldId id="257"/>
            <p14:sldId id="288"/>
            <p14:sldId id="258"/>
            <p14:sldId id="259"/>
            <p14:sldId id="261"/>
            <p14:sldId id="262"/>
            <p14:sldId id="263"/>
            <p14:sldId id="264"/>
            <p14:sldId id="284"/>
            <p14:sldId id="265"/>
            <p14:sldId id="267"/>
            <p14:sldId id="269"/>
            <p14:sldId id="270"/>
            <p14:sldId id="294"/>
            <p14:sldId id="292"/>
            <p14:sldId id="285"/>
            <p14:sldId id="286"/>
            <p14:sldId id="273"/>
            <p14:sldId id="291"/>
            <p14:sldId id="275"/>
            <p14:sldId id="293"/>
            <p14:sldId id="272"/>
            <p14:sldId id="287"/>
            <p14:sldId id="28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59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0E03-39F8-4015-A181-C6C7766440FC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C7F5-80CB-4D8E-9906-1076D5C49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magic stick; crown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5DBEF-7DC3-4177-8B8D-1E111C45B81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1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not fully quantum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5DBEF-7DC3-4177-8B8D-1E111C45B81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5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C7F5-80CB-4D8E-9906-1076D5C497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7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C7F5-80CB-4D8E-9906-1076D5C497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2015/6/20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wmf"/><Relationship Id="rId7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5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30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20.png"/><Relationship Id="rId28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0.png"/><Relationship Id="rId4" Type="http://schemas.openxmlformats.org/officeDocument/2006/relationships/image" Target="../media/image23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10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82.png"/><Relationship Id="rId3" Type="http://schemas.openxmlformats.org/officeDocument/2006/relationships/image" Target="../media/image2.wmf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81.png"/><Relationship Id="rId5" Type="http://schemas.openxmlformats.org/officeDocument/2006/relationships/image" Target="../media/image570.png"/><Relationship Id="rId15" Type="http://schemas.openxmlformats.org/officeDocument/2006/relationships/image" Target="../media/image54.png"/><Relationship Id="rId10" Type="http://schemas.openxmlformats.org/officeDocument/2006/relationships/image" Target="../media/image620.png"/><Relationship Id="rId4" Type="http://schemas.openxmlformats.org/officeDocument/2006/relationships/image" Target="../media/image1.wmf"/><Relationship Id="rId9" Type="http://schemas.openxmlformats.org/officeDocument/2006/relationships/image" Target="../media/image68.png"/><Relationship Id="rId14" Type="http://schemas.openxmlformats.org/officeDocument/2006/relationships/image" Target="../media/image6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1.png"/><Relationship Id="rId7" Type="http://schemas.openxmlformats.org/officeDocument/2006/relationships/image" Target="../media/image58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Generalized Quantum </a:t>
            </a:r>
            <a:br>
              <a:rPr kumimoji="1" lang="en-US" altLang="ja-JP" dirty="0" smtClean="0">
                <a:solidFill>
                  <a:srgbClr val="00B0F0"/>
                </a:solidFill>
              </a:rPr>
            </a:br>
            <a:r>
              <a:rPr kumimoji="1" lang="en-US" altLang="ja-JP" dirty="0" smtClean="0">
                <a:solidFill>
                  <a:srgbClr val="00B0F0"/>
                </a:solidFill>
              </a:rPr>
              <a:t>Arthur-Merlin Games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512768" cy="3140968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Hirotada Kobayashi </a:t>
            </a:r>
            <a:r>
              <a:rPr lang="en-US" altLang="ja-JP" sz="2400" dirty="0" smtClean="0">
                <a:solidFill>
                  <a:schemeClr val="tx1"/>
                </a:solidFill>
              </a:rPr>
              <a:t>(NII)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Francois </a:t>
            </a:r>
            <a:r>
              <a:rPr lang="en-US" altLang="ja-JP" sz="2400" dirty="0">
                <a:solidFill>
                  <a:schemeClr val="tx1"/>
                </a:solidFill>
              </a:rPr>
              <a:t>Le </a:t>
            </a:r>
            <a:r>
              <a:rPr lang="en-US" altLang="ja-JP" sz="2400" dirty="0" smtClean="0">
                <a:solidFill>
                  <a:schemeClr val="tx1"/>
                </a:solidFill>
              </a:rPr>
              <a:t>Gall (U. Tokyo)</a:t>
            </a:r>
          </a:p>
          <a:p>
            <a:r>
              <a:rPr kumimoji="1" lang="en-US" altLang="ja-JP" sz="2400" u="sng" dirty="0" smtClean="0">
                <a:solidFill>
                  <a:schemeClr val="tx1"/>
                </a:solidFill>
              </a:rPr>
              <a:t>Harumichi Nishimura </a:t>
            </a:r>
            <a:r>
              <a:rPr lang="en-US" altLang="ja-JP" sz="2400" u="sng" dirty="0" smtClean="0">
                <a:solidFill>
                  <a:schemeClr val="tx1"/>
                </a:solidFill>
              </a:rPr>
              <a:t>(Nagoya U.)</a:t>
            </a:r>
          </a:p>
          <a:p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CCC’2015@Portland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June 19, 2015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8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Our Models &amp; Results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New Model: “Fully-Quantum” Analogue of AM 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6" y="5229200"/>
            <a:ext cx="1099742" cy="9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5518973"/>
            <a:ext cx="94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Prover (Merlin) </a:t>
            </a:r>
          </a:p>
        </p:txBody>
      </p:sp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936104" cy="8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388696" y="5734997"/>
            <a:ext cx="10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Verifier (Arthur)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8" name="右矢印 7"/>
          <p:cNvSpPr/>
          <p:nvPr/>
        </p:nvSpPr>
        <p:spPr>
          <a:xfrm rot="10800000">
            <a:off x="2843808" y="5517233"/>
            <a:ext cx="3240360" cy="286697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6094631"/>
            <a:ext cx="3240360" cy="2866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355976" y="579597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79597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67544" y="1124744"/>
                <a:ext cx="8136904" cy="380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70C0"/>
                    </a:solidFill>
                  </a:rPr>
                  <a:t>Motivation: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Investigate 2-turn QIP systems more finely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What is a “fully quantum” Arthur-Merlin proof system?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dirty="0" smtClean="0"/>
              </a:p>
              <a:p>
                <a:r>
                  <a:rPr lang="en-US" altLang="ja-JP" sz="2400" dirty="0" err="1" smtClean="0">
                    <a:solidFill>
                      <a:srgbClr val="00B050"/>
                    </a:solidFill>
                  </a:rPr>
                  <a:t>qq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-QAM   (a class between QAM and QIP[2])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creates </a:t>
                </a:r>
                <a:r>
                  <a:rPr lang="en-US" altLang="ja-JP" sz="2000" dirty="0" err="1" smtClean="0"/>
                  <a:t>polynomially</a:t>
                </a:r>
                <a:r>
                  <a:rPr lang="en-US" altLang="ja-JP" sz="2000" dirty="0" smtClean="0"/>
                  <a:t> many copies of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EPR pair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en-US" altLang="ja-JP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ja-JP" sz="20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endChr m:val="〉"/>
                            <m:ctrlPr>
                              <a:rPr lang="en-US" altLang="ja-JP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altLang="ja-JP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00</m:t>
                                </m:r>
                              </m:e>
                            </m:d>
                            <m:r>
                              <a:rPr lang="en-US" altLang="ja-JP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e>
                            <m:r>
                              <a:rPr lang="en-US" altLang="ja-JP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11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/√2</m:t>
                    </m:r>
                  </m:oMath>
                </a14:m>
                <a:r>
                  <a:rPr lang="en-US" altLang="ja-JP" sz="2000" dirty="0" smtClean="0"/>
                  <a:t> 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where the first half of each copy is in quantum register S1, 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and the second half is in S2. Then, he sends S2.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Merlin returns a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US" altLang="ja-JP" sz="2000" dirty="0" smtClean="0"/>
                  <a:t> state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sz="20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decides accept/reject from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sz="2000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sz="2000" dirty="0" smtClean="0"/>
                  <a:t>, and S1 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by</a:t>
                </a:r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a poly. time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 quantum </a:t>
                </a:r>
                <a:r>
                  <a:rPr lang="en-US" altLang="ja-JP" sz="2000" dirty="0" smtClean="0"/>
                  <a:t>computer.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136904" cy="3808671"/>
              </a:xfrm>
              <a:prstGeom prst="rect">
                <a:avLst/>
              </a:prstGeom>
              <a:blipFill rotWithShape="1">
                <a:blip r:embed="rId5"/>
                <a:stretch>
                  <a:fillRect l="-1199" t="-1282" b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524328" y="5075892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instance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075892"/>
                <a:ext cx="129614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756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563888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2240" y="485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S1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 rot="21337416" flipV="1">
            <a:off x="3347864" y="5003884"/>
            <a:ext cx="4032448" cy="323613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627724" y="5013176"/>
                <a:ext cx="1384436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⊗</m:t>
                          </m:r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24" y="5013176"/>
                <a:ext cx="1384436" cy="380810"/>
              </a:xfrm>
              <a:prstGeom prst="rect">
                <a:avLst/>
              </a:prstGeom>
              <a:blipFill rotWithShape="1">
                <a:blip r:embed="rId7"/>
                <a:stretch>
                  <a:fillRect t="-112698" r="-881" b="-17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2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96" y="2993458"/>
            <a:ext cx="468312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33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43" y="2993459"/>
            <a:ext cx="468313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フリーフォーム 8"/>
          <p:cNvSpPr/>
          <p:nvPr/>
        </p:nvSpPr>
        <p:spPr>
          <a:xfrm>
            <a:off x="7793502" y="3201801"/>
            <a:ext cx="450166" cy="235044"/>
          </a:xfrm>
          <a:custGeom>
            <a:avLst/>
            <a:gdLst>
              <a:gd name="connsiteX0" fmla="*/ 0 w 450166"/>
              <a:gd name="connsiteY0" fmla="*/ 90039 h 235044"/>
              <a:gd name="connsiteX1" fmla="*/ 196947 w 450166"/>
              <a:gd name="connsiteY1" fmla="*/ 5633 h 235044"/>
              <a:gd name="connsiteX2" fmla="*/ 295421 w 450166"/>
              <a:gd name="connsiteY2" fmla="*/ 230716 h 235044"/>
              <a:gd name="connsiteX3" fmla="*/ 450166 w 450166"/>
              <a:gd name="connsiteY3" fmla="*/ 13224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66" h="235044">
                <a:moveTo>
                  <a:pt x="0" y="90039"/>
                </a:moveTo>
                <a:cubicBezTo>
                  <a:pt x="73855" y="36113"/>
                  <a:pt x="147710" y="-17813"/>
                  <a:pt x="196947" y="5633"/>
                </a:cubicBezTo>
                <a:cubicBezTo>
                  <a:pt x="246184" y="29079"/>
                  <a:pt x="253218" y="209615"/>
                  <a:pt x="295421" y="230716"/>
                </a:cubicBezTo>
                <a:cubicBezTo>
                  <a:pt x="337624" y="251817"/>
                  <a:pt x="393895" y="192029"/>
                  <a:pt x="450166" y="1322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32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17394"/>
            <a:ext cx="468312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3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59" y="2417395"/>
            <a:ext cx="468313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85118" y="2625737"/>
            <a:ext cx="450166" cy="235044"/>
          </a:xfrm>
          <a:custGeom>
            <a:avLst/>
            <a:gdLst>
              <a:gd name="connsiteX0" fmla="*/ 0 w 450166"/>
              <a:gd name="connsiteY0" fmla="*/ 90039 h 235044"/>
              <a:gd name="connsiteX1" fmla="*/ 196947 w 450166"/>
              <a:gd name="connsiteY1" fmla="*/ 5633 h 235044"/>
              <a:gd name="connsiteX2" fmla="*/ 295421 w 450166"/>
              <a:gd name="connsiteY2" fmla="*/ 230716 h 235044"/>
              <a:gd name="connsiteX3" fmla="*/ 450166 w 450166"/>
              <a:gd name="connsiteY3" fmla="*/ 13224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66" h="235044">
                <a:moveTo>
                  <a:pt x="0" y="90039"/>
                </a:moveTo>
                <a:cubicBezTo>
                  <a:pt x="73855" y="36113"/>
                  <a:pt x="147710" y="-17813"/>
                  <a:pt x="196947" y="5633"/>
                </a:cubicBezTo>
                <a:cubicBezTo>
                  <a:pt x="246184" y="29079"/>
                  <a:pt x="253218" y="209615"/>
                  <a:pt x="295421" y="230716"/>
                </a:cubicBezTo>
                <a:cubicBezTo>
                  <a:pt x="337624" y="251817"/>
                  <a:pt x="393895" y="192029"/>
                  <a:pt x="450166" y="1322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32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5546"/>
            <a:ext cx="468312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3" descr="qubit-07"/>
          <p:cNvPicPr>
            <a:picLocks noChangeAspect="1" noChangeArrowheads="1"/>
          </p:cNvPicPr>
          <p:nvPr/>
        </p:nvPicPr>
        <p:blipFill>
          <a:blip r:embed="rId8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59" y="3785547"/>
            <a:ext cx="468313" cy="6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フリーフォーム 27"/>
          <p:cNvSpPr/>
          <p:nvPr/>
        </p:nvSpPr>
        <p:spPr>
          <a:xfrm>
            <a:off x="7785118" y="3993889"/>
            <a:ext cx="450166" cy="235044"/>
          </a:xfrm>
          <a:custGeom>
            <a:avLst/>
            <a:gdLst>
              <a:gd name="connsiteX0" fmla="*/ 0 w 450166"/>
              <a:gd name="connsiteY0" fmla="*/ 90039 h 235044"/>
              <a:gd name="connsiteX1" fmla="*/ 196947 w 450166"/>
              <a:gd name="connsiteY1" fmla="*/ 5633 h 235044"/>
              <a:gd name="connsiteX2" fmla="*/ 295421 w 450166"/>
              <a:gd name="connsiteY2" fmla="*/ 230716 h 235044"/>
              <a:gd name="connsiteX3" fmla="*/ 450166 w 450166"/>
              <a:gd name="connsiteY3" fmla="*/ 13224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166" h="235044">
                <a:moveTo>
                  <a:pt x="0" y="90039"/>
                </a:moveTo>
                <a:cubicBezTo>
                  <a:pt x="73855" y="36113"/>
                  <a:pt x="147710" y="-17813"/>
                  <a:pt x="196947" y="5633"/>
                </a:cubicBezTo>
                <a:cubicBezTo>
                  <a:pt x="246184" y="29079"/>
                  <a:pt x="253218" y="209615"/>
                  <a:pt x="295421" y="230716"/>
                </a:cubicBezTo>
                <a:cubicBezTo>
                  <a:pt x="337624" y="251817"/>
                  <a:pt x="393895" y="192029"/>
                  <a:pt x="450166" y="1322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54751" y="3573016"/>
            <a:ext cx="461665" cy="583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7236295" y="2132856"/>
            <a:ext cx="773905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80312" y="1772816"/>
            <a:ext cx="40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S2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8118575" y="2132856"/>
            <a:ext cx="773905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271650" y="1772816"/>
            <a:ext cx="40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6660232" y="2483604"/>
                <a:ext cx="656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Φ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83604"/>
                <a:ext cx="65645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804" r="-3738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660232" y="2987660"/>
                <a:ext cx="656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Φ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987660"/>
                <a:ext cx="656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804" r="-3738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660232" y="3923764"/>
                <a:ext cx="656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Φ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923764"/>
                <a:ext cx="65645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804" r="-3738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  <p:bldP spid="11" grpId="0"/>
      <p:bldP spid="13" grpId="0"/>
      <p:bldP spid="14" grpId="0"/>
      <p:bldP spid="15" grpId="0"/>
      <p:bldP spid="16" grpId="0" animBg="1"/>
      <p:bldP spid="17" grpId="0"/>
      <p:bldP spid="9" grpId="0" animBg="1"/>
      <p:bldP spid="25" grpId="0" animBg="1"/>
      <p:bldP spid="28" grpId="0" animBg="1"/>
      <p:bldP spid="29" grpId="0"/>
      <p:bldP spid="30" grpId="0" animBg="1"/>
      <p:bldP spid="31" grpId="0"/>
      <p:bldP spid="32" grpId="0" animBg="1"/>
      <p:bldP spid="34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Our Results (Part I)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7185121" cy="1008113"/>
              </a:xfrm>
              <a:ln>
                <a:solidFill>
                  <a:srgbClr val="FF000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sz="2400" dirty="0" smtClean="0"/>
                  <a:t>qq-QAM has a natural complete problem CITM</a:t>
                </a:r>
              </a:p>
              <a:p>
                <a:pPr lvl="1" indent="-342900"/>
                <a:r>
                  <a:rPr lang="en-US" altLang="ja-JP" sz="2000" dirty="0" smtClean="0"/>
                  <a:t>For any constants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ja-JP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ja-JP" sz="2000" dirty="0" smtClean="0"/>
                  <a:t> in (0,1)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&gt;1−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 (say,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/>
                      </a:rPr>
                      <m:t>𝑎</m:t>
                    </m:r>
                    <m:r>
                      <a:rPr kumimoji="1" lang="en-US" altLang="ja-JP" sz="2000" i="1" dirty="0" smtClean="0">
                        <a:latin typeface="Cambria Math"/>
                      </a:rPr>
                      <m:t>=1/8, </m:t>
                    </m:r>
                    <m:r>
                      <a:rPr kumimoji="1" lang="en-US" altLang="ja-JP" sz="2000" i="1" dirty="0" smtClean="0">
                        <a:latin typeface="Cambria Math"/>
                      </a:rPr>
                      <m:t>𝑏</m:t>
                    </m:r>
                    <m:r>
                      <a:rPr kumimoji="1" lang="en-US" altLang="ja-JP" sz="2000" i="1" dirty="0" smtClean="0">
                        <a:latin typeface="Cambria Math"/>
                      </a:rPr>
                      <m:t>=1/2</m:t>
                    </m:r>
                  </m:oMath>
                </a14:m>
                <a:r>
                  <a:rPr kumimoji="1" lang="en-US" altLang="ja-JP" sz="2000" dirty="0" smtClean="0"/>
                  <a:t>), CITM(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/>
                      </a:rPr>
                      <m:t>𝑎</m:t>
                    </m:r>
                    <m:r>
                      <a:rPr kumimoji="1" lang="en-US" altLang="ja-JP" sz="2000" i="1" dirty="0" smtClean="0">
                        <a:latin typeface="Cambria Math"/>
                      </a:rPr>
                      <m:t>,</m:t>
                    </m:r>
                    <m:r>
                      <a:rPr kumimoji="1" lang="en-US" altLang="ja-JP" sz="20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kumimoji="1" lang="en-US" altLang="ja-JP" sz="2000" dirty="0" smtClean="0"/>
                  <a:t>) is </a:t>
                </a:r>
                <a:r>
                  <a:rPr kumimoji="1" lang="en-US" altLang="ja-JP" sz="2000" dirty="0" err="1" smtClean="0"/>
                  <a:t>qq</a:t>
                </a:r>
                <a:r>
                  <a:rPr kumimoji="1" lang="en-US" altLang="ja-JP" sz="2000" dirty="0" smtClean="0"/>
                  <a:t>-QAM-complete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7185121" cy="1008113"/>
              </a:xfrm>
              <a:blipFill rotWithShape="1">
                <a:blip r:embed="rId3"/>
                <a:stretch>
                  <a:fillRect l="-931" t="-6587" b="-658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23528" y="2156611"/>
                <a:ext cx="6192688" cy="199246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u="sng" dirty="0" smtClean="0">
                    <a:solidFill>
                      <a:srgbClr val="00B050"/>
                    </a:solidFill>
                  </a:rPr>
                  <a:t>Close Image to Totally Mixed</a:t>
                </a:r>
                <a:r>
                  <a:rPr kumimoji="1" lang="en-US" altLang="ja-JP" sz="2000" dirty="0" smtClean="0">
                    <a:solidFill>
                      <a:srgbClr val="00B050"/>
                    </a:solidFill>
                  </a:rPr>
                  <a:t>: CITM(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kumimoji="1" lang="en-US" altLang="ja-JP" sz="2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kumimoji="1" lang="en-US" altLang="ja-JP" sz="2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00B050"/>
                    </a:solidFill>
                  </a:rPr>
                  <a:t>) </a:t>
                </a:r>
              </a:p>
              <a:p>
                <a:r>
                  <a:rPr lang="en-US" altLang="ja-JP" u="sng" dirty="0" smtClean="0"/>
                  <a:t>Instance</a:t>
                </a:r>
                <a:r>
                  <a:rPr lang="en-US" altLang="ja-JP" dirty="0" smtClean="0"/>
                  <a:t>: a quantum circuit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dirty="0" smtClean="0"/>
                  <a:t> which has some specified input qubits and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altLang="ja-JP" dirty="0" smtClean="0"/>
                  <a:t> specified output qubits</a:t>
                </a:r>
              </a:p>
              <a:p>
                <a:r>
                  <a:rPr lang="en-US" altLang="ja-JP" u="sng" dirty="0" smtClean="0"/>
                  <a:t>Yes</a:t>
                </a:r>
                <a:r>
                  <a:rPr lang="en-US" altLang="ja-JP" dirty="0" smtClean="0"/>
                  <a:t>: There exists a state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b="0" i="1" smtClean="0">
                                <a:latin typeface="Cambria Math"/>
                              </a:rPr>
                              <m:t>𝜌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⊗ℓ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altLang="ja-JP" b="0" dirty="0" smtClean="0">
                  <a:ea typeface="Cambria Math"/>
                </a:endParaRPr>
              </a:p>
              <a:p>
                <a:r>
                  <a:rPr lang="en-US" altLang="ja-JP" u="sng" dirty="0" smtClean="0">
                    <a:ea typeface="Cambria Math"/>
                  </a:rPr>
                  <a:t>No</a:t>
                </a:r>
                <a:r>
                  <a:rPr lang="en-US" altLang="ja-JP" dirty="0" smtClean="0">
                    <a:ea typeface="Cambria Math"/>
                  </a:rPr>
                  <a:t>: For any state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i="1">
                                <a:latin typeface="Cambria Math"/>
                              </a:rPr>
                              <m:t>𝜌</m:t>
                            </m:r>
                          </m:e>
                        </m:d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⊗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altLang="ja-JP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56611"/>
                <a:ext cx="6192688" cy="1992469"/>
              </a:xfrm>
              <a:prstGeom prst="rect">
                <a:avLst/>
              </a:prstGeom>
              <a:blipFill rotWithShape="1">
                <a:blip r:embed="rId4"/>
                <a:stretch>
                  <a:fillRect l="-884" t="-121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133020" y="4365104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0" y="4365104"/>
                <a:ext cx="648072" cy="432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133020" y="494116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0" y="4941168"/>
                <a:ext cx="648072" cy="4320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1916996" y="4509120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16996" y="5085184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781092" y="4509120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781092" y="5085184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484948" y="429309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dirty="0" smtClean="0">
                          <a:latin typeface="Cambria Math"/>
                          <a:ea typeface="ＭＳ ゴシック"/>
                        </a:rPr>
                        <m:t>∃</m:t>
                      </m:r>
                      <m:r>
                        <a:rPr kumimoji="1" lang="ja-JP" altLang="en-US" i="1" smtClean="0">
                          <a:latin typeface="Cambria Math"/>
                          <a:ea typeface="ＭＳ ゴシック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48" y="4293096"/>
                <a:ext cx="57606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537605" y="4869160"/>
                <a:ext cx="514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>
                          <a:latin typeface="Cambria Math"/>
                          <a:ea typeface="ＭＳ ゴシック"/>
                        </a:rPr>
                        <m:t>∃</m:t>
                      </m:r>
                      <m:r>
                        <a:rPr lang="ja-JP" altLang="en-US" i="1" smtClean="0">
                          <a:latin typeface="Cambria Math"/>
                          <a:ea typeface="ＭＳ ゴシック"/>
                        </a:rPr>
                        <m:t>𝜎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05" y="4869160"/>
                <a:ext cx="51411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997116" y="435581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16" y="4355812"/>
                <a:ext cx="504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50000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997116" y="49318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𝜎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16" y="4931876"/>
                <a:ext cx="5040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52439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 rot="5400000">
                <a:off x="3194064" y="469677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94064" y="4696776"/>
                <a:ext cx="40748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3429164" y="4715852"/>
            <a:ext cx="4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4221088"/>
            <a:ext cx="134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QIP-complete [Ros-Wat05]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6444208" y="4365104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365104"/>
                <a:ext cx="648072" cy="4320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444208" y="494116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941168"/>
                <a:ext cx="648072" cy="43204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/>
          <p:cNvCxnSpPr/>
          <p:nvPr/>
        </p:nvCxnSpPr>
        <p:spPr>
          <a:xfrm>
            <a:off x="6228184" y="4509120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092280" y="4509120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092280" y="5085184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796136" y="429309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dirty="0" smtClean="0">
                          <a:latin typeface="Cambria Math"/>
                          <a:ea typeface="ＭＳ ゴシック"/>
                        </a:rPr>
                        <m:t>∃</m:t>
                      </m:r>
                      <m:r>
                        <a:rPr kumimoji="1" lang="ja-JP" altLang="en-US" i="1" smtClean="0">
                          <a:latin typeface="Cambria Math"/>
                          <a:ea typeface="ＭＳ ゴシック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293096"/>
                <a:ext cx="576064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308304" y="435581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355812"/>
                <a:ext cx="504056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48193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308304" y="49318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𝟎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931876"/>
                <a:ext cx="504056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119672" r="-173494" b="-183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 rot="5400000">
                <a:off x="7505252" y="469677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505252" y="4696776"/>
                <a:ext cx="40748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7740352" y="4715852"/>
            <a:ext cx="4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60032" y="422108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QIP[2]-complete [Wat02]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520" y="558924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QSZK-complete [Wat02]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444208" y="5733256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733256"/>
                <a:ext cx="648072" cy="43204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コネクタ 44"/>
          <p:cNvCxnSpPr/>
          <p:nvPr/>
        </p:nvCxnSpPr>
        <p:spPr>
          <a:xfrm>
            <a:off x="7092280" y="5877272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7308304" y="5723964"/>
                <a:ext cx="400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𝐶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〉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〈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|)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723964"/>
                <a:ext cx="400690" cy="369332"/>
              </a:xfrm>
              <a:prstGeom prst="rect">
                <a:avLst/>
              </a:prstGeom>
              <a:blipFill rotWithShape="1">
                <a:blip r:embed="rId19"/>
                <a:stretch>
                  <a:fillRect r="-180303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7020272" y="6360558"/>
                <a:ext cx="1368152" cy="37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360558"/>
                <a:ext cx="1368152" cy="376898"/>
              </a:xfrm>
              <a:prstGeom prst="rect">
                <a:avLst/>
              </a:prstGeom>
              <a:blipFill rotWithShape="1">
                <a:blip r:embed="rId20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 rot="5400000">
                <a:off x="7505252" y="6064928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505252" y="6064928"/>
                <a:ext cx="40748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/>
          <p:cNvSpPr txBox="1"/>
          <p:nvPr/>
        </p:nvSpPr>
        <p:spPr>
          <a:xfrm>
            <a:off x="7740352" y="6084004"/>
            <a:ext cx="4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860032" y="558924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NIQSZK</a:t>
            </a:r>
            <a:r>
              <a:rPr kumimoji="1" lang="en-US" altLang="ja-JP" dirty="0" smtClean="0"/>
              <a:t>-complete [Kob03]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7164288" y="242088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420888"/>
                <a:ext cx="648072" cy="43204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/>
          <p:cNvCxnSpPr/>
          <p:nvPr/>
        </p:nvCxnSpPr>
        <p:spPr>
          <a:xfrm>
            <a:off x="6948264" y="2564904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812360" y="2564904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6516216" y="234888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dirty="0" smtClean="0">
                          <a:latin typeface="Cambria Math"/>
                          <a:ea typeface="ＭＳ ゴシック"/>
                        </a:rPr>
                        <m:t>∃</m:t>
                      </m:r>
                      <m:r>
                        <a:rPr kumimoji="1" lang="ja-JP" altLang="en-US" i="1" smtClean="0">
                          <a:latin typeface="Cambria Math"/>
                          <a:ea typeface="ＭＳ ゴシック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348880"/>
                <a:ext cx="576064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8028384" y="241159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𝐶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411596"/>
                <a:ext cx="504056" cy="369332"/>
              </a:xfrm>
              <a:prstGeom prst="rect">
                <a:avLst/>
              </a:prstGeom>
              <a:blipFill rotWithShape="1">
                <a:blip r:embed="rId24"/>
                <a:stretch>
                  <a:fillRect r="-32530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6660232" y="3068960"/>
                <a:ext cx="2628292" cy="376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0" dirty="0" smtClean="0"/>
                  <a:t>the totally mixed state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068960"/>
                <a:ext cx="2628292" cy="376898"/>
              </a:xfrm>
              <a:prstGeom prst="rect">
                <a:avLst/>
              </a:prstGeom>
              <a:blipFill rotWithShape="1">
                <a:blip r:embed="rId25"/>
                <a:stretch>
                  <a:fillRect l="-2088" t="-8065" r="-1624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 rot="5400000">
                <a:off x="8225332" y="2752560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225332" y="2752560"/>
                <a:ext cx="407484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/>
          <p:cNvSpPr txBox="1"/>
          <p:nvPr/>
        </p:nvSpPr>
        <p:spPr>
          <a:xfrm>
            <a:off x="8460432" y="2771636"/>
            <a:ext cx="4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2133020" y="5733256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0" y="5733256"/>
                <a:ext cx="648072" cy="43204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/>
              <p:cNvSpPr/>
              <p:nvPr/>
            </p:nvSpPr>
            <p:spPr>
              <a:xfrm>
                <a:off x="2133020" y="6309320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0" y="6309320"/>
                <a:ext cx="648072" cy="43204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コネクタ 63"/>
          <p:cNvCxnSpPr/>
          <p:nvPr/>
        </p:nvCxnSpPr>
        <p:spPr>
          <a:xfrm>
            <a:off x="2781092" y="5877272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781092" y="6453336"/>
            <a:ext cx="216024" cy="0"/>
          </a:xfrm>
          <a:prstGeom prst="line">
            <a:avLst/>
          </a:prstGeom>
          <a:ln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2997116" y="572396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altLang="ja-JP" i="1"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16" y="5723964"/>
                <a:ext cx="504056" cy="369332"/>
              </a:xfrm>
              <a:prstGeom prst="rect">
                <a:avLst/>
              </a:prstGeom>
              <a:blipFill rotWithShape="1">
                <a:blip r:embed="rId29"/>
                <a:stretch>
                  <a:fillRect t="-119672" r="-175610" b="-183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2997116" y="630002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(|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𝟎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16" y="6300028"/>
                <a:ext cx="504056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119672" r="-176829" b="-183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 rot="5400000">
                <a:off x="3194064" y="6064928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94064" y="6064928"/>
                <a:ext cx="407484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テキスト ボックス 69"/>
          <p:cNvSpPr txBox="1"/>
          <p:nvPr/>
        </p:nvSpPr>
        <p:spPr>
          <a:xfrm>
            <a:off x="3429164" y="6084004"/>
            <a:ext cx="4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0232" y="3445858"/>
            <a:ext cx="20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Image vs. Identity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7504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Image vs. Image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44008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Image vs. </a:t>
            </a:r>
            <a:r>
              <a:rPr lang="en-US" altLang="ja-JP" dirty="0">
                <a:solidFill>
                  <a:srgbClr val="00B050"/>
                </a:solidFill>
              </a:rPr>
              <a:t>S</a:t>
            </a:r>
            <a:r>
              <a:rPr lang="en-US" altLang="ja-JP" dirty="0" smtClean="0">
                <a:solidFill>
                  <a:srgbClr val="00B050"/>
                </a:solidFill>
              </a:rPr>
              <a:t>tate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7504" y="64440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State</a:t>
            </a:r>
            <a:r>
              <a:rPr kumimoji="1" lang="en-US" altLang="ja-JP" dirty="0" smtClean="0">
                <a:solidFill>
                  <a:srgbClr val="00B050"/>
                </a:solidFill>
              </a:rPr>
              <a:t> vs. </a:t>
            </a:r>
            <a:r>
              <a:rPr lang="en-US" altLang="ja-JP" dirty="0" smtClean="0">
                <a:solidFill>
                  <a:srgbClr val="00B050"/>
                </a:solidFill>
              </a:rPr>
              <a:t>State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644008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State</a:t>
            </a:r>
            <a:r>
              <a:rPr kumimoji="1" lang="en-US" altLang="ja-JP" dirty="0" smtClean="0">
                <a:solidFill>
                  <a:srgbClr val="00B050"/>
                </a:solidFill>
              </a:rPr>
              <a:t> vs. </a:t>
            </a:r>
            <a:r>
              <a:rPr lang="en-US" altLang="ja-JP" dirty="0" smtClean="0">
                <a:solidFill>
                  <a:srgbClr val="00B050"/>
                </a:solidFill>
              </a:rPr>
              <a:t>Identity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3" grpId="0"/>
      <p:bldP spid="24" grpId="0"/>
      <p:bldP spid="25" grpId="0"/>
      <p:bldP spid="26" grpId="0"/>
      <p:bldP spid="27" grpId="0"/>
      <p:bldP spid="28" grpId="0"/>
      <p:bldP spid="41" grpId="0"/>
      <p:bldP spid="42" grpId="0" animBg="1"/>
      <p:bldP spid="48" grpId="0"/>
      <p:bldP spid="49" grpId="0"/>
      <p:bldP spid="50" grpId="0"/>
      <p:bldP spid="51" grpId="0"/>
      <p:bldP spid="52" grpId="0"/>
      <p:bldP spid="61" grpId="0" animBg="1"/>
      <p:bldP spid="62" grpId="0" animBg="1"/>
      <p:bldP spid="67" grpId="0"/>
      <p:bldP spid="68" grpId="0"/>
      <p:bldP spid="69" grpId="0"/>
      <p:bldP spid="70" grpId="0"/>
      <p:bldP spid="29" grpId="0"/>
      <p:bldP spid="63" grpId="0"/>
      <p:bldP spid="66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Our Results (Part II)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80920" cy="1512168"/>
              </a:xfrm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n-US" altLang="ja-JP" sz="2400" dirty="0"/>
                  <a:t>For any constant 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cqq</m:t>
                    </m:r>
                  </m:oMath>
                </a14:m>
                <a:r>
                  <a:rPr lang="en-US" altLang="ja-JP" sz="2400" dirty="0"/>
                  <a:t>-QAM(m)=</a:t>
                </a:r>
                <a:r>
                  <a:rPr lang="en-US" altLang="ja-JP" sz="2400" dirty="0" err="1"/>
                  <a:t>qq</a:t>
                </a:r>
                <a:r>
                  <a:rPr lang="en-US" altLang="ja-JP" sz="2400" dirty="0"/>
                  <a:t>-QAM</a:t>
                </a:r>
              </a:p>
              <a:p>
                <a:pPr lvl="1"/>
                <a:r>
                  <a:rPr lang="en-US" altLang="ja-JP" sz="2000" dirty="0" smtClean="0"/>
                  <a:t>qq-QAM does not change by adding </a:t>
                </a:r>
                <a:r>
                  <a:rPr lang="en-US" altLang="ja-JP" sz="2000" u="sng" dirty="0" smtClean="0"/>
                  <a:t>O(1) turns of classical interactions</a:t>
                </a:r>
                <a:r>
                  <a:rPr lang="en-US" altLang="ja-JP" sz="2000" dirty="0" smtClean="0"/>
                  <a:t> prior to the communications of the </a:t>
                </a:r>
                <a:r>
                  <a:rPr lang="en-US" altLang="ja-JP" sz="2000" dirty="0" err="1" smtClean="0"/>
                  <a:t>qq</a:t>
                </a:r>
                <a:r>
                  <a:rPr lang="en-US" altLang="ja-JP" sz="2000" dirty="0" smtClean="0"/>
                  <a:t>-QAM proof system (a quantum analogue of Babai’s collapse theorem)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80920" cy="1512168"/>
              </a:xfrm>
              <a:blipFill rotWithShape="1">
                <a:blip r:embed="rId2"/>
                <a:stretch>
                  <a:fillRect l="-1103" t="-2800" b="-16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899592" y="2708920"/>
            <a:ext cx="403244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1" y="3356992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4642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2195736" y="3636520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2195737" y="4068567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0800000">
            <a:off x="2195737" y="3852541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7591" y="2780928"/>
            <a:ext cx="423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B050"/>
                </a:solidFill>
              </a:rPr>
              <a:t>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-QAM:=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-QAM(4)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 rot="10800000">
            <a:off x="2195736" y="3418425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99592" y="4581128"/>
            <a:ext cx="403244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1" y="5445224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62874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2195736" y="5724752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195737" y="6156799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0800000">
            <a:off x="2195737" y="5940773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7591" y="4653136"/>
            <a:ext cx="423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B050"/>
                </a:solidFill>
              </a:rPr>
              <a:t>cccqq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-QAM:=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-QAM(5)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 rot="10800000">
            <a:off x="2195736" y="5506657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195736" y="5301208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0800000">
            <a:off x="5364087" y="2720281"/>
            <a:ext cx="756083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2934236"/>
            <a:ext cx="360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verifier sends the outcomes of flipping a fair coin </a:t>
            </a:r>
            <a:r>
              <a:rPr kumimoji="1" lang="en-US" altLang="ja-JP" dirty="0" err="1" smtClean="0"/>
              <a:t>polynomially</a:t>
            </a:r>
            <a:r>
              <a:rPr kumimoji="1" lang="en-US" altLang="ja-JP" dirty="0" smtClean="0"/>
              <a:t> many times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 rot="10800000">
            <a:off x="5364087" y="3947899"/>
            <a:ext cx="756083" cy="213955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92080" y="4161854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verifier sends the 1st halves of  </a:t>
            </a:r>
            <a:r>
              <a:rPr kumimoji="1" lang="en-US" altLang="ja-JP" dirty="0" err="1" smtClean="0"/>
              <a:t>polynomially</a:t>
            </a:r>
            <a:r>
              <a:rPr kumimoji="1" lang="en-US" altLang="ja-JP" dirty="0" smtClean="0"/>
              <a:t> many EPR pairs</a:t>
            </a:r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>
            <a:off x="5364087" y="5005953"/>
            <a:ext cx="756083" cy="21395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92080" y="5219908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prover</a:t>
            </a:r>
            <a:r>
              <a:rPr kumimoji="1" lang="en-US" altLang="ja-JP" dirty="0" smtClean="0"/>
              <a:t> sends a classical message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>
            <a:off x="5364087" y="5726033"/>
            <a:ext cx="756083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92080" y="5939988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prover</a:t>
            </a:r>
            <a:r>
              <a:rPr kumimoji="1" lang="en-US" altLang="ja-JP" dirty="0" smtClean="0"/>
              <a:t> sends a quantum message</a:t>
            </a:r>
            <a:endParaRPr kumimoji="1" lang="ja-JP" altLang="en-US" dirty="0"/>
          </a:p>
        </p:txBody>
      </p:sp>
      <p:sp>
        <p:nvSpPr>
          <p:cNvPr id="32" name="星 5 31"/>
          <p:cNvSpPr/>
          <p:nvPr/>
        </p:nvSpPr>
        <p:spPr>
          <a:xfrm>
            <a:off x="1107231" y="3495199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星 5 32"/>
          <p:cNvSpPr/>
          <p:nvPr/>
        </p:nvSpPr>
        <p:spPr>
          <a:xfrm>
            <a:off x="1107231" y="5583431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3995936" y="3031828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995936" y="5120060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28183" y="2636912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verifier’s classical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8184" y="385175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verifier’s</a:t>
            </a:r>
            <a:r>
              <a:rPr kumimoji="1" lang="en-US" altLang="ja-JP" dirty="0" smtClean="0"/>
              <a:t> quantum </a:t>
            </a:r>
            <a:r>
              <a:rPr lang="en-US" altLang="ja-JP" dirty="0" smtClean="0"/>
              <a:t>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228184" y="4931876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prover’s classical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28184" y="5661248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prover’s quantum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18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More general collapse theorem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568952" cy="2088232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600" dirty="0" smtClean="0">
                    <a:solidFill>
                      <a:srgbClr val="00B050"/>
                    </a:solidFill>
                  </a:rPr>
                  <a:t>-QAM(m)</a:t>
                </a:r>
              </a:p>
              <a:p>
                <a:pPr lvl="1"/>
                <a:r>
                  <a:rPr lang="en-US" altLang="ja-JP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ja-JP" sz="2200" dirty="0"/>
                  <a:t> is </a:t>
                </a:r>
                <a:r>
                  <a:rPr lang="en-US" altLang="ja-JP" sz="2200" dirty="0" smtClean="0"/>
                  <a:t>odd </a:t>
                </a:r>
                <a:r>
                  <a:rPr lang="en-US" altLang="ja-JP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200">
                        <a:latin typeface="Cambria Math"/>
                      </a:rPr>
                      <m:t>c</m:t>
                    </m:r>
                  </m:oMath>
                </a14:m>
                <a:r>
                  <a:rPr lang="en-US" altLang="ja-JP" sz="2200" dirty="0" smtClean="0"/>
                  <a:t> (resp. q), the </a:t>
                </a:r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ja-JP" sz="2200" dirty="0"/>
                  <a:t>-</a:t>
                </a:r>
                <a:r>
                  <a:rPr lang="en-US" altLang="ja-JP" sz="2200" dirty="0" err="1"/>
                  <a:t>th</a:t>
                </a:r>
                <a:r>
                  <a:rPr lang="en-US" altLang="ja-JP" sz="2200" dirty="0"/>
                  <a:t> message </a:t>
                </a:r>
                <a:r>
                  <a:rPr lang="en-US" altLang="ja-JP" sz="2200" dirty="0" smtClean="0"/>
                  <a:t>counting from the last turn is </a:t>
                </a:r>
                <a:r>
                  <a:rPr lang="en-US" altLang="ja-JP" sz="2200" dirty="0"/>
                  <a:t>a </a:t>
                </a:r>
                <a:r>
                  <a:rPr lang="en-US" altLang="ja-JP" sz="2200" dirty="0" err="1" smtClean="0"/>
                  <a:t>prover’s</a:t>
                </a:r>
                <a:r>
                  <a:rPr lang="en-US" altLang="ja-JP" sz="2200" dirty="0" smtClean="0"/>
                  <a:t> classical (resp. quantum) message</a:t>
                </a:r>
                <a:r>
                  <a:rPr lang="en-US" altLang="ja-JP" sz="2200" dirty="0"/>
                  <a:t>. </a:t>
                </a:r>
                <a:endParaRPr lang="en-US" altLang="ja-JP" sz="2200" dirty="0" smtClean="0"/>
              </a:p>
              <a:p>
                <a:pPr lvl="1"/>
                <a:r>
                  <a:rPr lang="en-US" altLang="ja-JP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ja-JP" sz="2200" dirty="0"/>
                  <a:t> is even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200">
                        <a:latin typeface="Cambria Math"/>
                      </a:rPr>
                      <m:t>c</m:t>
                    </m:r>
                  </m:oMath>
                </a14:m>
                <a:r>
                  <a:rPr lang="en-US" altLang="ja-JP" sz="2200" dirty="0"/>
                  <a:t> (resp. q), the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ja-JP" sz="2200" dirty="0"/>
                  <a:t>-</a:t>
                </a:r>
                <a:r>
                  <a:rPr lang="en-US" altLang="ja-JP" sz="2200" dirty="0" err="1"/>
                  <a:t>th</a:t>
                </a:r>
                <a:r>
                  <a:rPr lang="en-US" altLang="ja-JP" sz="2200" dirty="0"/>
                  <a:t> message counting from the last turn is a verifier’s </a:t>
                </a:r>
                <a:r>
                  <a:rPr lang="en-US" altLang="ja-JP" sz="2200" dirty="0" smtClean="0"/>
                  <a:t>message consisting of random bits (resp</a:t>
                </a:r>
                <a:r>
                  <a:rPr lang="en-US" altLang="ja-JP" sz="2200" dirty="0"/>
                  <a:t>. </a:t>
                </a:r>
                <a:r>
                  <a:rPr lang="en-US" altLang="ja-JP" sz="2200" dirty="0" smtClean="0"/>
                  <a:t>EPR pairs).  </a:t>
                </a:r>
              </a:p>
              <a:p>
                <a:pPr marL="0" indent="0">
                  <a:buNone/>
                </a:pPr>
                <a:endParaRPr lang="ja-JP" altLang="en-US" sz="3000" dirty="0"/>
              </a:p>
              <a:p>
                <a:pPr marL="457200" lvl="1" indent="0">
                  <a:buNone/>
                </a:pPr>
                <a:endParaRPr lang="ja-JP" altLang="en-US" sz="2400" dirty="0"/>
              </a:p>
              <a:p>
                <a:pPr lvl="1"/>
                <a:endParaRPr lang="ja-JP" altLang="en-US" sz="2400" dirty="0"/>
              </a:p>
              <a:p>
                <a:pPr lvl="1"/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568952" cy="2088232"/>
              </a:xfrm>
              <a:blipFill rotWithShape="1">
                <a:blip r:embed="rId2"/>
                <a:stretch>
                  <a:fillRect l="-925" t="-20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0" y="3764738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29" y="3782388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1743445" y="4044266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1743446" y="4476313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0800000">
            <a:off x="1743446" y="3754161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0800000">
            <a:off x="1743445" y="4260288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563888" y="3429000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/>
          <p:nvPr/>
        </p:nvSpPr>
        <p:spPr>
          <a:xfrm>
            <a:off x="675183" y="3898180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017726" y="5013176"/>
                <a:ext cx="276218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qccq-QAM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kumimoji="1" lang="en-US" altLang="ja-JP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en-US" altLang="ja-JP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en-US" altLang="ja-JP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kumimoji="1" lang="en-US" altLang="ja-JP" sz="2000" b="0" dirty="0" smtClean="0"/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26" y="5013176"/>
                <a:ext cx="2762186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2428" t="-15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矢印 13"/>
          <p:cNvSpPr/>
          <p:nvPr/>
        </p:nvSpPr>
        <p:spPr>
          <a:xfrm rot="10800000">
            <a:off x="5364087" y="3152329"/>
            <a:ext cx="756083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3366284"/>
            <a:ext cx="360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verifier sends the outcomes of flipping a fair coin </a:t>
            </a:r>
            <a:r>
              <a:rPr kumimoji="1" lang="en-US" altLang="ja-JP" dirty="0" err="1" smtClean="0"/>
              <a:t>polynomially</a:t>
            </a:r>
            <a:r>
              <a:rPr kumimoji="1" lang="en-US" altLang="ja-JP" dirty="0" smtClean="0"/>
              <a:t> many times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3" y="3068960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verifier’s classical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 rot="10800000">
            <a:off x="5364089" y="4379947"/>
            <a:ext cx="756083" cy="213955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4593902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verifier sends the 1st halves of  </a:t>
            </a:r>
            <a:r>
              <a:rPr kumimoji="1" lang="en-US" altLang="ja-JP" dirty="0" err="1" smtClean="0"/>
              <a:t>polynomially</a:t>
            </a:r>
            <a:r>
              <a:rPr kumimoji="1" lang="en-US" altLang="ja-JP" dirty="0" smtClean="0"/>
              <a:t> many EPR pairs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28184" y="4296578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verifier’s</a:t>
            </a:r>
            <a:r>
              <a:rPr kumimoji="1" lang="en-US" altLang="ja-JP" dirty="0" smtClean="0"/>
              <a:t> quantum </a:t>
            </a:r>
            <a:r>
              <a:rPr lang="en-US" altLang="ja-JP" dirty="0" smtClean="0"/>
              <a:t>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5364088" y="5438001"/>
            <a:ext cx="756083" cy="21395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92080" y="5651956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prover</a:t>
            </a:r>
            <a:r>
              <a:rPr kumimoji="1" lang="en-US" altLang="ja-JP" dirty="0" smtClean="0"/>
              <a:t> sends a classical message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>
            <a:off x="5364087" y="6158081"/>
            <a:ext cx="756083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92080" y="6372036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prover</a:t>
            </a:r>
            <a:r>
              <a:rPr kumimoji="1" lang="en-US" altLang="ja-JP" dirty="0" smtClean="0"/>
              <a:t> sends a quantum message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28184" y="5363924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prover’s classical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28184" y="6084004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prover’s quantum message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3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More general collapse theorem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568952" cy="20882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sz="2600" b="0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600" dirty="0" smtClean="0">
                    <a:solidFill>
                      <a:srgbClr val="00B050"/>
                    </a:solidFill>
                  </a:rPr>
                  <a:t>-QAM(m)</a:t>
                </a:r>
                <a:r>
                  <a:rPr lang="ja-JP" altLang="en-US" sz="26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2600" dirty="0" smtClean="0">
                    <a:solidFill>
                      <a:srgbClr val="00B050"/>
                    </a:solidFill>
                  </a:rPr>
                  <a:t>are classified into 4 classes</a:t>
                </a:r>
                <a:endParaRPr kumimoji="1" lang="en-US" altLang="ja-JP" sz="2600" dirty="0" smtClean="0">
                  <a:solidFill>
                    <a:srgbClr val="00B050"/>
                  </a:solidFill>
                </a:endParaRPr>
              </a:p>
              <a:p>
                <a:pPr marL="857250" lvl="1" indent="-457200"/>
                <a:r>
                  <a:rPr lang="en-US" altLang="ja-JP" sz="2600" dirty="0" smtClean="0"/>
                  <a:t>PSPACE, </a:t>
                </a:r>
                <a:r>
                  <a:rPr lang="en-US" altLang="ja-JP" sz="2600" dirty="0" err="1" smtClean="0"/>
                  <a:t>qq</a:t>
                </a:r>
                <a:r>
                  <a:rPr lang="en-US" altLang="ja-JP" sz="2600" dirty="0" smtClean="0"/>
                  <a:t>-QAM, </a:t>
                </a:r>
                <a:r>
                  <a:rPr lang="en-US" altLang="ja-JP" sz="2600" dirty="0" err="1" smtClean="0"/>
                  <a:t>cq</a:t>
                </a:r>
                <a:r>
                  <a:rPr lang="en-US" altLang="ja-JP" sz="2600" dirty="0" smtClean="0"/>
                  <a:t>-QAM (=QAM), cc-QAM</a:t>
                </a:r>
                <a:endParaRPr lang="ja-JP" altLang="en-US" sz="2600" dirty="0"/>
              </a:p>
              <a:p>
                <a:pPr marL="457200" lvl="1" indent="0">
                  <a:buNone/>
                </a:pPr>
                <a:endParaRPr lang="ja-JP" altLang="en-US" sz="2400" dirty="0"/>
              </a:p>
              <a:p>
                <a:pPr lvl="1"/>
                <a:endParaRPr lang="ja-JP" altLang="en-US" sz="2400" dirty="0"/>
              </a:p>
              <a:p>
                <a:pPr lvl="1"/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568952" cy="2088232"/>
              </a:xfrm>
              <a:blipFill rotWithShape="1">
                <a:blip r:embed="rId2"/>
                <a:stretch>
                  <a:fillRect t="-2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6626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65" y="2774276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1663682" y="3468201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0800000">
            <a:off x="1663681" y="3252176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484124" y="2420888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/>
          <p:nvPr/>
        </p:nvSpPr>
        <p:spPr>
          <a:xfrm>
            <a:off x="595419" y="2890068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80" y="2684618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09" y="2702268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>
            <a:off x="6063926" y="3396193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0800000">
            <a:off x="6063926" y="3140966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7884368" y="2348880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星 5 32"/>
          <p:cNvSpPr/>
          <p:nvPr/>
        </p:nvSpPr>
        <p:spPr>
          <a:xfrm>
            <a:off x="4995663" y="2818060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9734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65" y="4897384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右矢印 36"/>
          <p:cNvSpPr/>
          <p:nvPr/>
        </p:nvSpPr>
        <p:spPr>
          <a:xfrm>
            <a:off x="1663682" y="5591309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0800000">
            <a:off x="1663681" y="5375284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3484124" y="4543996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星 5 40"/>
          <p:cNvSpPr/>
          <p:nvPr/>
        </p:nvSpPr>
        <p:spPr>
          <a:xfrm>
            <a:off x="595419" y="5013176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51742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69" y="4969392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右矢印 43"/>
          <p:cNvSpPr/>
          <p:nvPr/>
        </p:nvSpPr>
        <p:spPr>
          <a:xfrm>
            <a:off x="6200185" y="5694034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 rot="10800000">
            <a:off x="6200185" y="5447292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8020628" y="4616004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星 5 48"/>
          <p:cNvSpPr/>
          <p:nvPr/>
        </p:nvSpPr>
        <p:spPr>
          <a:xfrm>
            <a:off x="5131923" y="5085184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1619672" y="2999021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5419" y="4077072"/>
            <a:ext cx="335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PSPACE (= </a:t>
            </a:r>
            <a:r>
              <a:rPr lang="en-US" altLang="ja-JP" dirty="0" err="1" smtClean="0"/>
              <a:t>qcq</a:t>
            </a:r>
            <a:r>
              <a:rPr lang="en-US" altLang="ja-JP" dirty="0" smtClean="0"/>
              <a:t>-QAM =QMAM)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92080" y="4077072"/>
            <a:ext cx="335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qq</a:t>
            </a:r>
            <a:r>
              <a:rPr lang="en-US" altLang="ja-JP" dirty="0" smtClean="0"/>
              <a:t>-QAM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91706" y="6165304"/>
            <a:ext cx="335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cc-QAM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568" y="6165304"/>
            <a:ext cx="335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q</a:t>
            </a:r>
            <a:r>
              <a:rPr lang="en-US" altLang="ja-JP" dirty="0" smtClean="0"/>
              <a:t>-QAM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4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More general collapse theorem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568952" cy="20882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-QAM(m) are classified into 4 classes</a:t>
                </a:r>
              </a:p>
              <a:p>
                <a:r>
                  <a:rPr lang="en-US" altLang="ja-JP" sz="2400" dirty="0" smtClean="0"/>
                  <a:t>AM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2400" dirty="0" smtClean="0">
                    <a:solidFill>
                      <a:srgbClr val="C00000"/>
                    </a:solidFill>
                  </a:rPr>
                  <a:t>cc-QAM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 </m:t>
                    </m:r>
                  </m:oMath>
                </a14:m>
                <a:r>
                  <a:rPr lang="en-US" altLang="ja-JP" sz="2400" dirty="0" err="1" smtClean="0">
                    <a:solidFill>
                      <a:srgbClr val="FFC000"/>
                    </a:solidFill>
                  </a:rPr>
                  <a:t>cq</a:t>
                </a:r>
                <a:r>
                  <a:rPr lang="en-US" altLang="ja-JP" sz="2400" dirty="0" smtClean="0">
                    <a:solidFill>
                      <a:srgbClr val="FFC000"/>
                    </a:solidFill>
                  </a:rPr>
                  <a:t>-QAM</a:t>
                </a:r>
                <a:r>
                  <a:rPr lang="en-US" altLang="ja-JP" sz="2400" dirty="0" smtClean="0"/>
                  <a:t> (=QAM)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 </m:t>
                    </m:r>
                  </m:oMath>
                </a14:m>
                <a:r>
                  <a:rPr lang="en-US" altLang="ja-JP" sz="2400" dirty="0" err="1" smtClean="0">
                    <a:solidFill>
                      <a:srgbClr val="7030A0"/>
                    </a:solidFill>
                  </a:rPr>
                  <a:t>qq</a:t>
                </a:r>
                <a:r>
                  <a:rPr lang="en-US" altLang="ja-JP" sz="2400" dirty="0" smtClean="0">
                    <a:solidFill>
                      <a:srgbClr val="7030A0"/>
                    </a:solidFill>
                  </a:rPr>
                  <a:t>-QAM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 </m:t>
                    </m:r>
                  </m:oMath>
                </a14:m>
                <a:r>
                  <a:rPr lang="en-US" altLang="ja-JP" sz="2400" dirty="0" smtClean="0"/>
                  <a:t>QIP[2]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>
                    <a:solidFill>
                      <a:srgbClr val="0070C0"/>
                    </a:solidFill>
                  </a:rPr>
                  <a:t>PSPACE</a:t>
                </a:r>
                <a:endParaRPr lang="ja-JP" altLang="en-US" sz="2400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endParaRPr lang="ja-JP" altLang="en-US" sz="2400" dirty="0"/>
              </a:p>
              <a:p>
                <a:pPr lvl="1"/>
                <a:endParaRPr lang="ja-JP" altLang="en-US" sz="2400" dirty="0"/>
              </a:p>
              <a:p>
                <a:pPr lvl="1"/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568952" cy="2088232"/>
              </a:xfrm>
              <a:blipFill rotWithShape="1">
                <a:blip r:embed="rId3"/>
                <a:stretch>
                  <a:fillRect l="-925" t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7544" y="2863248"/>
                <a:ext cx="8208912" cy="3446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u="sng" dirty="0"/>
                  <a:t>Q</a:t>
                </a:r>
                <a:r>
                  <a:rPr kumimoji="1" lang="en-US" altLang="ja-JP" sz="2400" u="sng" dirty="0" smtClean="0"/>
                  <a:t>uantum analogue of Babai’s collapse theorem</a:t>
                </a:r>
                <a:r>
                  <a:rPr kumimoji="1" lang="en-US" altLang="ja-JP" sz="2400" dirty="0" smtClean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For any constant m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kumimoji="1" lang="en-US" altLang="ja-JP" sz="2400" dirty="0" smtClean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c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q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kumimoji="1" lang="en-US" altLang="ja-JP" sz="2400" dirty="0" smtClean="0"/>
                  <a:t>, if there is a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𝑗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kumimoji="1" lang="en-US" altLang="ja-JP" sz="24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-QAM(m)=</a:t>
                </a:r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PSPACE</a:t>
                </a:r>
                <a:r>
                  <a:rPr kumimoji="1" lang="en-US" altLang="ja-JP" sz="2400" dirty="0" smtClean="0"/>
                  <a:t>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becomes the full power If there are at least 2 turns after a quantum message (say, </a:t>
                </a:r>
                <a:r>
                  <a:rPr lang="en-US" altLang="ja-JP" sz="2000" dirty="0" err="1" smtClean="0"/>
                  <a:t>qcc</a:t>
                </a:r>
                <a:r>
                  <a:rPr lang="en-US" altLang="ja-JP" sz="2000" dirty="0" smtClean="0"/>
                  <a:t>-QAM=PSPACE)</a:t>
                </a:r>
                <a:endParaRPr kumimoji="1" lang="en-US" altLang="ja-JP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𝑚</m:t>
                    </m:r>
                    <m:r>
                      <a:rPr lang="en-US" altLang="ja-JP" sz="2400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kumimoji="1" lang="en-US" altLang="ja-JP" sz="2400" dirty="0" smtClean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c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q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kumimoji="1" lang="en-US" altLang="ja-JP" sz="2400" dirty="0" smtClean="0"/>
                  <a:t>,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/>
                      </a:rPr>
                      <m:t>c</m:t>
                    </m:r>
                    <m:r>
                      <a:rPr kumimoji="1" lang="en-US" altLang="ja-JP" sz="2400" b="0" i="0" dirty="0" smtClean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latin typeface="Cambria Math"/>
                      </a:rPr>
                      <m:t>cq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-QAM(m)=</a:t>
                </a:r>
                <a:r>
                  <a:rPr kumimoji="1" lang="en-US" altLang="ja-JP" sz="2400" dirty="0" err="1" smtClean="0">
                    <a:solidFill>
                      <a:srgbClr val="7030A0"/>
                    </a:solidFill>
                  </a:rPr>
                  <a:t>qq</a:t>
                </a:r>
                <a:r>
                  <a:rPr kumimoji="1" lang="en-US" altLang="ja-JP" sz="2400" dirty="0" smtClean="0">
                    <a:solidFill>
                      <a:srgbClr val="7030A0"/>
                    </a:solidFill>
                  </a:rPr>
                  <a:t>-QAM</a:t>
                </a:r>
                <a:r>
                  <a:rPr kumimoji="1" lang="en-US" altLang="ja-JP" sz="24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𝑚</m:t>
                    </m:r>
                    <m:r>
                      <a:rPr lang="en-US" altLang="ja-JP" sz="2400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c</m:t>
                    </m:r>
                    <m:r>
                      <a:rPr kumimoji="1" lang="en-US" altLang="ja-JP" sz="2400" b="0" i="0" smtClean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/>
                      </a:rPr>
                      <m:t>cq</m:t>
                    </m:r>
                  </m:oMath>
                </a14:m>
                <a:r>
                  <a:rPr kumimoji="1" lang="en-US" altLang="ja-JP" sz="2400" dirty="0" smtClean="0"/>
                  <a:t>-QAM(m)=</a:t>
                </a:r>
                <a:r>
                  <a:rPr kumimoji="1" lang="en-US" altLang="ja-JP" sz="2400" dirty="0" err="1" smtClean="0">
                    <a:solidFill>
                      <a:srgbClr val="FFC000"/>
                    </a:solidFill>
                  </a:rPr>
                  <a:t>cq</a:t>
                </a:r>
                <a:r>
                  <a:rPr kumimoji="1" lang="en-US" altLang="ja-JP" sz="2400" dirty="0" smtClean="0">
                    <a:solidFill>
                      <a:srgbClr val="FFC000"/>
                    </a:solidFill>
                  </a:rPr>
                  <a:t>-QAM</a:t>
                </a:r>
                <a:r>
                  <a:rPr kumimoji="1" lang="en-US" altLang="ja-JP" sz="2400" dirty="0" smtClean="0"/>
                  <a:t> (=QAM)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For any </a:t>
                </a:r>
                <a:r>
                  <a:rPr lang="en-US" altLang="ja-JP" sz="2400" dirty="0"/>
                  <a:t>constant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𝑚</m:t>
                    </m:r>
                    <m:r>
                      <a:rPr lang="en-US" altLang="ja-JP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cc</m:t>
                    </m:r>
                  </m:oMath>
                </a14:m>
                <a:r>
                  <a:rPr lang="en-US" altLang="ja-JP" sz="2400" dirty="0"/>
                  <a:t>-QAM(m)=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cc-QAM</a:t>
                </a:r>
                <a:r>
                  <a:rPr lang="en-US" altLang="ja-JP" sz="2400" dirty="0" smtClean="0"/>
                  <a:t> 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63248"/>
                <a:ext cx="8208912" cy="3446072"/>
              </a:xfrm>
              <a:prstGeom prst="rect">
                <a:avLst/>
              </a:prstGeom>
              <a:blipFill rotWithShape="1">
                <a:blip r:embed="rId4"/>
                <a:stretch>
                  <a:fillRect l="-1113" t="-1235" r="-185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Our Results (Part III)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08912" cy="3600400"/>
              </a:xfrm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ja-JP" dirty="0"/>
                  <a:t>QAM (=cq-QAM)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dirty="0"/>
                  <a:t> qq-QAM</a:t>
                </a:r>
                <a:r>
                  <a:rPr lang="en-US" altLang="ja-JP" baseline="-25000" dirty="0"/>
                  <a:t>1</a:t>
                </a:r>
              </a:p>
              <a:p>
                <a:pPr lvl="1"/>
                <a:r>
                  <a:rPr kumimoji="1" lang="en-US" altLang="ja-JP" sz="2400" dirty="0" smtClean="0"/>
                  <a:t>New upper bound of QAM </a:t>
                </a:r>
                <a:r>
                  <a:rPr kumimoji="1" lang="ja-JP" altLang="en-US" sz="2400" dirty="0" smtClean="0"/>
                  <a:t>　</a:t>
                </a:r>
                <a:r>
                  <a:rPr kumimoji="1" lang="en-US" altLang="ja-JP" sz="2400" dirty="0" smtClean="0"/>
                  <a:t>(cf. QAM</a:t>
                </a:r>
                <a:r>
                  <a:rPr lang="en-US" altLang="ja-JP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 </m:t>
                    </m:r>
                  </m:oMath>
                </a14:m>
                <a:r>
                  <a:rPr kumimoji="1" lang="en-US" altLang="ja-JP" sz="2400" dirty="0" smtClean="0"/>
                  <a:t>BP</a:t>
                </a:r>
                <a:r>
                  <a:rPr kumimoji="1" lang="ja-JP" altLang="en-US" sz="2400" dirty="0" smtClean="0"/>
                  <a:t>・</a:t>
                </a:r>
                <a:r>
                  <a:rPr kumimoji="1" lang="en-US" altLang="ja-JP" sz="2400" dirty="0" smtClean="0"/>
                  <a:t>PP [MW05])</a:t>
                </a:r>
              </a:p>
              <a:p>
                <a:pPr lvl="1"/>
                <a:r>
                  <a:rPr lang="en-US" altLang="ja-JP" sz="2400" dirty="0" smtClean="0"/>
                  <a:t>QAM</a:t>
                </a:r>
                <a:r>
                  <a:rPr lang="en-US" altLang="ja-JP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QIP[2]</a:t>
                </a:r>
                <a:r>
                  <a:rPr lang="en-US" altLang="ja-JP" sz="2400" baseline="-25000" dirty="0" smtClean="0"/>
                  <a:t>1</a:t>
                </a:r>
                <a:r>
                  <a:rPr lang="en-US" altLang="ja-JP" sz="2400" dirty="0" smtClean="0"/>
                  <a:t> (improvement of QMA</a:t>
                </a:r>
                <a:r>
                  <a:rPr lang="en-US" altLang="ja-JP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QIP[2]</a:t>
                </a:r>
                <a:r>
                  <a:rPr lang="en-US" altLang="ja-JP" sz="2400" baseline="-25000" dirty="0" smtClean="0"/>
                  <a:t>1</a:t>
                </a:r>
                <a:r>
                  <a:rPr lang="en-US" altLang="ja-JP" sz="2400" dirty="0" smtClean="0"/>
                  <a:t> by our previous work [KLGN’13])</a:t>
                </a:r>
              </a:p>
              <a:p>
                <a:r>
                  <a:rPr lang="en-US" altLang="ja-JP" sz="2800" dirty="0" smtClean="0"/>
                  <a:t>cc-QAM=cc-QAM</a:t>
                </a:r>
                <a:r>
                  <a:rPr lang="en-US" altLang="ja-JP" sz="2800" baseline="-25000" dirty="0" smtClean="0"/>
                  <a:t>1</a:t>
                </a:r>
              </a:p>
              <a:p>
                <a:pPr marL="742950" lvl="2" indent="-342900"/>
                <a:r>
                  <a:rPr lang="en-US" altLang="ja-JP" dirty="0"/>
                  <a:t>AM=AM</a:t>
                </a:r>
                <a:r>
                  <a:rPr lang="en-US" altLang="ja-JP" baseline="-25000" dirty="0"/>
                  <a:t>1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cc-QAM=cc-QAM</a:t>
                </a:r>
                <a:r>
                  <a:rPr lang="en-US" altLang="ja-JP" baseline="-25000" dirty="0"/>
                  <a:t>1</a:t>
                </a:r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cq-QAM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qq-QAM</a:t>
                </a:r>
                <a:r>
                  <a:rPr lang="en-US" altLang="ja-JP" baseline="-25000" dirty="0"/>
                  <a:t>1</a:t>
                </a:r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qq-QAM</a:t>
                </a:r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QIP[2]</a:t>
                </a:r>
                <a:endParaRPr lang="ja-JP" altLang="en-US" dirty="0"/>
              </a:p>
              <a:p>
                <a:endParaRPr lang="en-US" altLang="ja-JP" sz="2800" baseline="-25000" dirty="0" smtClean="0"/>
              </a:p>
              <a:p>
                <a:pPr lvl="1"/>
                <a:endParaRPr lang="en-US" altLang="ja-JP" sz="2400" dirty="0" smtClean="0">
                  <a:latin typeface="ＭＳ ゴシック"/>
                  <a:ea typeface="ＭＳ ゴシック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08912" cy="3600400"/>
              </a:xfrm>
              <a:blipFill rotWithShape="1">
                <a:blip r:embed="rId2"/>
                <a:stretch>
                  <a:fillRect l="-1261" t="-13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Proof Ideas (2nd Result)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Quantum Babai’s collapse theorem 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7544" y="1081632"/>
                <a:ext cx="8208912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u="sng" dirty="0" smtClean="0"/>
                  <a:t>Q</a:t>
                </a:r>
                <a:r>
                  <a:rPr kumimoji="1" lang="en-US" altLang="ja-JP" sz="2400" u="sng" dirty="0" smtClean="0"/>
                  <a:t>uantum analogue of Babai’s collapse theorem (2/4)</a:t>
                </a:r>
                <a:r>
                  <a:rPr kumimoji="1" lang="en-US" altLang="ja-JP" sz="2400" dirty="0" smtClean="0"/>
                  <a:t>: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ja-JP" sz="2400" dirty="0" smtClean="0">
                    <a:solidFill>
                      <a:schemeClr val="tx1"/>
                    </a:solidFill>
                  </a:rPr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≥2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kumimoji="1" lang="en-US" altLang="ja-JP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kumimoji="1" lang="en-US" altLang="ja-JP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cqq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-QAM(m)=</a:t>
                </a:r>
                <a:r>
                  <a:rPr kumimoji="1" lang="en-US" altLang="ja-JP" sz="2400" dirty="0" err="1" smtClean="0">
                    <a:solidFill>
                      <a:schemeClr val="tx1"/>
                    </a:solidFill>
                  </a:rPr>
                  <a:t>qq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-QAM.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81632"/>
                <a:ext cx="820891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13" t="-5036" b="-14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9552" y="2132856"/>
                <a:ext cx="7992888" cy="453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[Proof strategy of </a:t>
                </a:r>
                <a:r>
                  <a:rPr lang="en-US" altLang="ja-JP" sz="2400" dirty="0"/>
                  <a:t>2</a:t>
                </a:r>
                <a:r>
                  <a:rPr kumimoji="1" lang="en-US" altLang="ja-JP" sz="2400" dirty="0" smtClean="0"/>
                  <a:t>.] </a:t>
                </a:r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ja-JP" sz="2400" dirty="0" smtClean="0"/>
                  <a:t>For any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𝑚</m:t>
                    </m:r>
                    <m:r>
                      <a:rPr lang="en-US" altLang="ja-JP" sz="2400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</m:t>
                    </m:r>
                    <m:r>
                      <a:rPr lang="en-US" altLang="ja-JP" sz="2400" dirty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cqq</m:t>
                    </m:r>
                  </m:oMath>
                </a14:m>
                <a:r>
                  <a:rPr lang="en-US" altLang="ja-JP" sz="2400" dirty="0"/>
                  <a:t>-QAM(m</a:t>
                </a:r>
                <a:r>
                  <a:rPr lang="en-US" altLang="ja-JP" sz="2400" dirty="0" smtClean="0"/>
                  <a:t>)=</a:t>
                </a:r>
                <a:r>
                  <a:rPr lang="en-US" altLang="ja-JP" sz="2400" dirty="0" err="1" smtClean="0"/>
                  <a:t>ccqq</a:t>
                </a:r>
                <a:r>
                  <a:rPr lang="en-US" altLang="ja-JP" sz="2400" dirty="0" smtClean="0"/>
                  <a:t>-QAM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US" altLang="ja-JP" sz="2400" dirty="0" smtClean="0"/>
                  <a:t>We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</m:t>
                    </m:r>
                    <m:r>
                      <a:rPr lang="en-US" altLang="ja-JP" sz="2400" dirty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cqq</m:t>
                    </m:r>
                  </m:oMath>
                </a14:m>
                <a:r>
                  <a:rPr lang="en-US" altLang="ja-JP" sz="2400" dirty="0"/>
                  <a:t>-QAM(m</a:t>
                </a:r>
                <a:r>
                  <a:rPr lang="en-US" altLang="ja-JP" sz="2400" dirty="0" smtClean="0"/>
                  <a:t>+1)=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</m:t>
                    </m:r>
                    <m:r>
                      <a:rPr lang="en-US" altLang="ja-JP" sz="2400" dirty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cqq</m:t>
                    </m:r>
                  </m:oMath>
                </a14:m>
                <a:r>
                  <a:rPr lang="en-US" altLang="ja-JP" sz="2400" dirty="0"/>
                  <a:t>-QAM(m</a:t>
                </a:r>
                <a:r>
                  <a:rPr lang="en-US" altLang="ja-JP" sz="2400" dirty="0" smtClean="0"/>
                  <a:t>), following Babai’s classical proof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kumimoji="1" lang="en-US" altLang="ja-JP" sz="2400" dirty="0" smtClean="0"/>
                  <a:t>Babai’s classical proof can be applied in quantum case (applicable </a:t>
                </a:r>
                <a:r>
                  <a:rPr kumimoji="1" lang="en-US" altLang="ja-JP" sz="2400" u="sng" dirty="0" smtClean="0"/>
                  <a:t>when the first 3 turns are classical</a:t>
                </a:r>
                <a:r>
                  <a:rPr kumimoji="1" lang="en-US" altLang="ja-JP" sz="2400" dirty="0" smtClean="0"/>
                  <a:t>)</a:t>
                </a:r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sz="2400" dirty="0" err="1" smtClean="0"/>
                  <a:t>cqq</a:t>
                </a:r>
                <a:r>
                  <a:rPr lang="en-US" altLang="ja-JP" sz="2400" dirty="0" smtClean="0"/>
                  <a:t>-QAM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en-US" altLang="ja-JP" sz="2400" dirty="0" smtClean="0"/>
                  <a:t> qq-QAM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kumimoji="1" lang="en-US" altLang="ja-JP" sz="2400" dirty="0" smtClean="0"/>
                  <a:t>Use the structure of the complete problem CITM </a:t>
                </a:r>
                <a:r>
                  <a:rPr lang="en-US" altLang="ja-JP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∃</m:t>
                    </m:r>
                    <m:r>
                      <a:rPr lang="en-US" altLang="ja-JP" sz="2400" b="0" i="1" smtClean="0">
                        <a:latin typeface="Cambria Math"/>
                      </a:rPr>
                      <m:t>𝜌</m:t>
                    </m:r>
                    <m:r>
                      <a:rPr lang="en-US" altLang="ja-JP" sz="2400" b="0" i="1" smtClean="0">
                        <a:latin typeface="Cambria Math"/>
                      </a:rPr>
                      <m:t> </m:t>
                    </m:r>
                    <m:r>
                      <a:rPr lang="en-US" altLang="ja-JP" sz="24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en-US" altLang="ja-JP" sz="2400" b="0" i="1" smtClean="0">
                        <a:latin typeface="Cambria Math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altLang="ja-JP" sz="2400" dirty="0" smtClean="0"/>
                  <a:t> iff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ja-JP" sz="2400" dirty="0" smtClean="0"/>
                  <a:t> is a yes-instance)</a:t>
                </a:r>
                <a:endParaRPr kumimoji="1" lang="en-US" altLang="ja-JP" sz="2400" dirty="0" smtClean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sz="2400" dirty="0" err="1" smtClean="0"/>
                  <a:t>ccqq</a:t>
                </a:r>
                <a:r>
                  <a:rPr lang="en-US" altLang="ja-JP" sz="2400" dirty="0" smtClean="0"/>
                  <a:t>-QAM</a:t>
                </a:r>
                <a:r>
                  <a:rPr lang="en-US" altLang="ja-JP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qq-QAM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kumimoji="1" lang="en-US" altLang="ja-JP" sz="2400" dirty="0" smtClean="0"/>
                  <a:t>Random reduction from </a:t>
                </a:r>
                <a:r>
                  <a:rPr kumimoji="1" lang="en-US" altLang="ja-JP" sz="2400" dirty="0" err="1" smtClean="0"/>
                  <a:t>ccqq</a:t>
                </a:r>
                <a:r>
                  <a:rPr kumimoji="1" lang="en-US" altLang="ja-JP" sz="2400" dirty="0" smtClean="0"/>
                  <a:t>-QAM proof systems to </a:t>
                </a:r>
                <a:r>
                  <a:rPr kumimoji="1" lang="en-US" altLang="ja-JP" sz="2400" dirty="0" err="1" smtClean="0"/>
                  <a:t>cqq</a:t>
                </a:r>
                <a:r>
                  <a:rPr kumimoji="1" lang="en-US" altLang="ja-JP" sz="2400" dirty="0" smtClean="0"/>
                  <a:t>-QAM proof systems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7992888" cy="4534383"/>
              </a:xfrm>
              <a:prstGeom prst="rect">
                <a:avLst/>
              </a:prstGeom>
              <a:blipFill rotWithShape="1">
                <a:blip r:embed="rId3"/>
                <a:stretch>
                  <a:fillRect l="-1220" t="-1075" b="-2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0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Outline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800" dirty="0" smtClean="0">
                <a:solidFill>
                  <a:srgbClr val="0070C0"/>
                </a:solidFill>
              </a:rPr>
              <a:t>Our focus</a:t>
            </a:r>
            <a:r>
              <a:rPr lang="en-US" altLang="ja-JP" sz="2800" dirty="0" smtClean="0"/>
              <a:t>: single-prover constant-turn quantum   interactive proofs</a:t>
            </a: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Background</a:t>
            </a:r>
          </a:p>
          <a:p>
            <a:pPr lvl="1"/>
            <a:r>
              <a:rPr lang="en-US" altLang="ja-JP" sz="2400" dirty="0" smtClean="0"/>
              <a:t>Interactive proofs &amp; Arthur-Merlin games</a:t>
            </a:r>
          </a:p>
          <a:p>
            <a:pPr lvl="1"/>
            <a:r>
              <a:rPr lang="en-US" altLang="ja-JP" sz="2400" dirty="0" smtClean="0"/>
              <a:t>Quantum IPs </a:t>
            </a:r>
          </a:p>
          <a:p>
            <a:pPr lvl="1"/>
            <a:r>
              <a:rPr lang="en-US" altLang="ja-JP" sz="2400" dirty="0" smtClean="0"/>
              <a:t>QAM:  Quantum analogue of Arthur-Merlin proof systems where the verifier is classical except the last operation</a:t>
            </a: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Our models: generalized quantum AMs </a:t>
            </a:r>
          </a:p>
          <a:p>
            <a:pPr lvl="1"/>
            <a:r>
              <a:rPr lang="en-US" altLang="ja-JP" sz="2400" dirty="0" err="1" smtClean="0">
                <a:solidFill>
                  <a:srgbClr val="FF0000"/>
                </a:solidFill>
              </a:rPr>
              <a:t>qq</a:t>
            </a:r>
            <a:r>
              <a:rPr lang="en-US" altLang="ja-JP" sz="2400" dirty="0" smtClean="0">
                <a:solidFill>
                  <a:srgbClr val="FF0000"/>
                </a:solidFill>
              </a:rPr>
              <a:t>-QAM</a:t>
            </a:r>
            <a:r>
              <a:rPr lang="en-US" altLang="ja-JP" sz="2400" dirty="0" smtClean="0"/>
              <a:t>:  Fully-quantum analogue of Arthur-Merlin proof systems </a:t>
            </a:r>
          </a:p>
          <a:p>
            <a:r>
              <a:rPr lang="en-US" altLang="ja-JP" sz="2800" dirty="0" smtClean="0">
                <a:solidFill>
                  <a:srgbClr val="0070C0"/>
                </a:solidFill>
              </a:rPr>
              <a:t>Our results  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quantum analogue of Babai’s collapse theorem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4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dirty="0" err="1" smtClean="0">
                    <a:solidFill>
                      <a:srgbClr val="00B0F0"/>
                    </a:solidFill>
                  </a:rPr>
                  <a:t>cccqq</a:t>
                </a:r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-QAM </a:t>
                </a:r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 ccqq-QAM</a:t>
                </a:r>
                <a:endParaRPr kumimoji="1" lang="ja-JP" alt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395536" y="1268760"/>
            <a:ext cx="4032448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5" y="2132856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22514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1691680" y="2638982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1691681" y="3071029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10800000">
            <a:off x="1691681" y="2855003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3535" y="1268760"/>
            <a:ext cx="423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B050"/>
                </a:solidFill>
              </a:rPr>
              <a:t>cccqq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 proof 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sysytem</a:t>
            </a:r>
            <a:r>
              <a:rPr lang="en-US" altLang="ja-JP" sz="2000" dirty="0" smtClean="0">
                <a:solidFill>
                  <a:srgbClr val="00B050"/>
                </a:solidFill>
              </a:rPr>
              <a:t>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 rot="10800000">
            <a:off x="1691680" y="2204864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1691680" y="1844824"/>
            <a:ext cx="1512167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87208" y="1516722"/>
                <a:ext cx="256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08" y="1516722"/>
                <a:ext cx="256295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30952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287208" y="1916832"/>
                <a:ext cx="256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08" y="1916832"/>
                <a:ext cx="256295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287208" y="2308810"/>
                <a:ext cx="256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08" y="2308810"/>
                <a:ext cx="256295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223312" y="1268760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12" y="1268760"/>
                <a:ext cx="46038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4932040" y="1320195"/>
            <a:ext cx="403244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9" y="2184291"/>
            <a:ext cx="1082287" cy="92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1941"/>
            <a:ext cx="956347" cy="9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右矢印 19"/>
          <p:cNvSpPr/>
          <p:nvPr/>
        </p:nvSpPr>
        <p:spPr>
          <a:xfrm>
            <a:off x="6228184" y="2618409"/>
            <a:ext cx="1512167" cy="1832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6228185" y="3050456"/>
            <a:ext cx="1512166" cy="2139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0800000">
            <a:off x="6228185" y="2834430"/>
            <a:ext cx="1512166" cy="216026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60039" y="1320195"/>
            <a:ext cx="423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B050"/>
                </a:solidFill>
              </a:rPr>
              <a:t>ccqq</a:t>
            </a:r>
            <a:r>
              <a:rPr lang="en-US" altLang="ja-JP" sz="2000" dirty="0" smtClean="0">
                <a:solidFill>
                  <a:srgbClr val="00B050"/>
                </a:solidFill>
              </a:rPr>
              <a:t>-QAM proof </a:t>
            </a:r>
            <a:r>
              <a:rPr lang="en-US" altLang="ja-JP" sz="2000" dirty="0" err="1" smtClean="0">
                <a:solidFill>
                  <a:srgbClr val="00B050"/>
                </a:solidFill>
              </a:rPr>
              <a:t>sysytem</a:t>
            </a:r>
            <a:r>
              <a:rPr lang="en-US" altLang="ja-JP" sz="2000" dirty="0" smtClean="0">
                <a:solidFill>
                  <a:srgbClr val="00B050"/>
                </a:solidFill>
              </a:rPr>
              <a:t>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 rot="10800000">
            <a:off x="6228184" y="2184291"/>
            <a:ext cx="1512167" cy="213955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6372200" y="2288237"/>
                <a:ext cx="256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88237"/>
                <a:ext cx="256295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30952"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475945" y="1856189"/>
                <a:ext cx="17247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45" y="1856189"/>
                <a:ext cx="1724789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588224" y="2288237"/>
                <a:ext cx="256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288237"/>
                <a:ext cx="256295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30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759816" y="1320195"/>
                <a:ext cx="540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Π</m:t>
                      </m:r>
                      <m:r>
                        <a:rPr kumimoji="1" lang="en-US" altLang="ja-JP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816" y="1320195"/>
                <a:ext cx="54053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/楕円 29"/>
          <p:cNvSpPr/>
          <p:nvPr/>
        </p:nvSpPr>
        <p:spPr>
          <a:xfrm>
            <a:off x="6716371" y="2801647"/>
            <a:ext cx="447917" cy="534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>
            <a:endCxn id="30" idx="5"/>
          </p:cNvCxnSpPr>
          <p:nvPr/>
        </p:nvCxnSpPr>
        <p:spPr>
          <a:xfrm flipH="1" flipV="1">
            <a:off x="7098692" y="3258103"/>
            <a:ext cx="239648" cy="366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932040" y="3624451"/>
                <a:ext cx="4032448" cy="9679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Run in parallel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altLang="ja-JP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 smtClean="0"/>
                  <a:t>: </a:t>
                </a:r>
              </a:p>
              <a:p>
                <a:r>
                  <a:rPr kumimoji="1" lang="en-US" altLang="ja-JP" dirty="0" smtClean="0"/>
                  <a:t>simulate the last 2 turns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u="sng" dirty="0" smtClean="0"/>
                  <a:t>assuming that the first 3 turns are </a:t>
                </a:r>
                <a14:m>
                  <m:oMath xmlns:m="http://schemas.openxmlformats.org/officeDocument/2006/math">
                    <m:r>
                      <a:rPr kumimoji="1" lang="en-US" altLang="ja-JP" b="0" i="1" u="sng" smtClean="0">
                        <a:latin typeface="Cambria Math"/>
                      </a:rPr>
                      <m:t>𝑦</m:t>
                    </m:r>
                    <m:r>
                      <a:rPr kumimoji="1" lang="en-US" altLang="ja-JP" b="0" i="1" u="sng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u="sng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kumimoji="1" lang="en-US" altLang="ja-JP" b="0" i="1" u="sng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u="sng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u="sng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u="sng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.</a:t>
                </a: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624451"/>
                <a:ext cx="4032448" cy="967957"/>
              </a:xfrm>
              <a:prstGeom prst="rect">
                <a:avLst/>
              </a:prstGeom>
              <a:blipFill rotWithShape="1">
                <a:blip r:embed="rId13"/>
                <a:stretch>
                  <a:fillRect l="-1054" t="-1875" b="-68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/>
          <p:cNvCxnSpPr/>
          <p:nvPr/>
        </p:nvCxnSpPr>
        <p:spPr>
          <a:xfrm flipH="1" flipV="1">
            <a:off x="8604449" y="3178006"/>
            <a:ext cx="118132" cy="1619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501182" y="4797152"/>
                <a:ext cx="3463306" cy="66864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Accept if more than k/2 attempts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dirty="0" smtClean="0"/>
                  <a:t>’s result in acceptance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82" y="4797152"/>
                <a:ext cx="3463306" cy="668645"/>
              </a:xfrm>
              <a:prstGeom prst="rect">
                <a:avLst/>
              </a:prstGeom>
              <a:blipFill rotWithShape="1">
                <a:blip r:embed="rId14"/>
                <a:stretch>
                  <a:fillRect l="-1226" t="-3571" b="-982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467544" y="3789040"/>
                <a:ext cx="410445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kumimoji="1" lang="en-US" altLang="ja-JP" dirty="0" smtClean="0"/>
                  <a:t>The error probability can be reduced enough in advance using  parallel repetition of QIP systems [Gutoski’09]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dirty="0" smtClean="0"/>
                  <a:t>The last 2 turns can be taken as a black-box in the analysis </a:t>
                </a:r>
              </a:p>
              <a:p>
                <a:endParaRPr lang="en-US" altLang="ja-JP" dirty="0" smtClean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kumimoji="1" lang="en-US" altLang="ja-JP" dirty="0" smtClean="0"/>
                  <a:t>By probabilistic arguments, we have: the max. acc. prob.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Π</m:t>
                    </m:r>
                    <m:r>
                      <a:rPr kumimoji="1" lang="en-US" altLang="ja-JP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</a:t>
                </a:r>
                <a:r>
                  <a:rPr lang="en-US" altLang="ja-JP" dirty="0" smtClean="0"/>
                  <a:t>at least 3/4 if the input is a yes-instance, and at most 1/4 if it is a  no-instance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4104456" cy="2862322"/>
              </a:xfrm>
              <a:prstGeom prst="rect">
                <a:avLst/>
              </a:prstGeom>
              <a:blipFill rotWithShape="1">
                <a:blip r:embed="rId15"/>
                <a:stretch>
                  <a:fillRect l="-1040" t="-1066" r="-892" b="-2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下矢印 39"/>
          <p:cNvSpPr/>
          <p:nvPr/>
        </p:nvSpPr>
        <p:spPr>
          <a:xfrm>
            <a:off x="2021554" y="5301208"/>
            <a:ext cx="67823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4572000" y="2184291"/>
            <a:ext cx="216024" cy="5463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cqq-QAM </a:t>
                </a:r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ja-JP" sz="3600" dirty="0" err="1" smtClean="0">
                    <a:solidFill>
                      <a:srgbClr val="00B0F0"/>
                    </a:solidFill>
                  </a:rPr>
                  <a:t>qq</a:t>
                </a:r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-QAM</a:t>
                </a:r>
                <a:endParaRPr kumimoji="1" lang="ja-JP" alt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080120"/>
              </a:xfrm>
              <a:blipFill rotWithShape="1">
                <a:blip r:embed="rId2"/>
                <a:stretch>
                  <a:fillRect b="-5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1520" y="980728"/>
                <a:ext cx="8712968" cy="569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𝑦𝑒𝑠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𝑛𝑜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dirty="0" smtClean="0"/>
                  <a:t>: a problem in </a:t>
                </a:r>
                <a:r>
                  <a:rPr kumimoji="1" lang="en-US" altLang="ja-JP" sz="2000" dirty="0" err="1" smtClean="0"/>
                  <a:t>cqq</a:t>
                </a:r>
                <a:r>
                  <a:rPr kumimoji="1" lang="en-US" altLang="ja-JP" sz="2000" dirty="0" smtClean="0"/>
                  <a:t>-QAM that has a </a:t>
                </a:r>
                <a:r>
                  <a:rPr kumimoji="1" lang="en-US" altLang="ja-JP" sz="2000" dirty="0" err="1" smtClean="0"/>
                  <a:t>cqq</a:t>
                </a:r>
                <a:r>
                  <a:rPr kumimoji="1" lang="en-US" altLang="ja-JP" sz="2000" dirty="0" smtClean="0"/>
                  <a:t>-QAM proof system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endParaRPr kumimoji="1"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𝑞𝑞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: the </a:t>
                </a:r>
                <a:r>
                  <a:rPr kumimoji="1" lang="en-US" altLang="ja-JP" sz="2000" dirty="0" err="1" smtClean="0"/>
                  <a:t>qq</a:t>
                </a:r>
                <a:r>
                  <a:rPr kumimoji="1" lang="en-US" altLang="ja-JP" sz="2000" dirty="0" smtClean="0"/>
                  <a:t>-QAM proof system that on input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𝑤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sz="2000" dirty="0" smtClean="0"/>
                  <a:t> simulates the last 2 turns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kumimoji="1" lang="en-US" altLang="ja-JP" sz="2000" dirty="0" smtClean="0"/>
                  <a:t> on input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en-US" altLang="ja-JP" sz="2000" u="sng" dirty="0" smtClean="0"/>
                  <a:t>under the condition that the 1st message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sng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kumimoji="1" lang="en-US" altLang="ja-JP" sz="2000" u="sng" dirty="0" smtClean="0"/>
                  <a:t> was </a:t>
                </a:r>
                <a14:m>
                  <m:oMath xmlns:m="http://schemas.openxmlformats.org/officeDocument/2006/math">
                    <m:r>
                      <a:rPr kumimoji="1" lang="en-US" altLang="ja-JP" sz="2000" b="0" i="1" u="sng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en-US" altLang="ja-JP" sz="2000" dirty="0" smtClean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𝐵</m:t>
                    </m:r>
                    <m:r>
                      <a:rPr lang="en-US" altLang="ja-JP" sz="20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𝑦𝑒𝑠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𝑛𝑜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/>
                  <a:t>: the promise problem in </a:t>
                </a:r>
                <a:r>
                  <a:rPr lang="en-US" altLang="ja-JP" sz="2000" dirty="0" err="1" smtClean="0"/>
                  <a:t>qq</a:t>
                </a:r>
                <a:r>
                  <a:rPr lang="en-US" altLang="ja-JP" sz="2000" dirty="0" smtClean="0"/>
                  <a:t>-QAM such </a:t>
                </a:r>
                <a:r>
                  <a:rPr lang="en-US" altLang="ja-JP" sz="2000" dirty="0"/>
                  <a:t>that: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𝑦𝑒𝑠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the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max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acc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prob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𝑞𝑞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on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input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is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at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least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</a:rPr>
                            <m:t>2/3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𝑛𝑜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the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max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acc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prob</m:t>
                          </m:r>
                          <m:r>
                            <a:rPr lang="en-US" altLang="ja-JP">
                              <a:latin typeface="Cambria Math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𝑞𝑞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on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input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ja-JP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is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at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most</m:t>
                          </m:r>
                          <m:r>
                            <a:rPr lang="en-US" altLang="ja-JP">
                              <a:latin typeface="Cambria Math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</a:rPr>
                            <m:t>1/3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By the completeness of CITM, we can compute in poly. time a (description of) quantum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ja-JP" sz="2000" dirty="0" smtClean="0"/>
                  <a:t>:</a:t>
                </a:r>
                <a:endParaRPr lang="en-US" altLang="ja-JP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</a:t>
                </a:r>
                <a:r>
                  <a:rPr lang="en-US" altLang="ja-JP" dirty="0" smtClean="0"/>
                  <a:t>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𝑤</m:t>
                    </m:r>
                    <m:r>
                      <a:rPr lang="en-US" altLang="ja-JP" b="0" i="1" smtClean="0"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/>
                      </a:rPr>
                      <m:t> </m:t>
                    </m:r>
                    <m:r>
                      <a:rPr lang="en-US" altLang="ja-JP" b="0" i="1" dirty="0" smtClean="0">
                        <a:latin typeface="Cambria Math"/>
                      </a:rPr>
                      <m:t>∃</m:t>
                    </m:r>
                    <m:r>
                      <a:rPr lang="en-US" altLang="ja-JP" b="0" i="1" dirty="0" smtClean="0">
                        <a:latin typeface="Cambria Math"/>
                      </a:rPr>
                      <m:t>𝜌</m:t>
                    </m:r>
                    <m:r>
                      <a:rPr lang="en-US" altLang="ja-JP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altLang="ja-JP" b="0" i="1" dirty="0" smtClean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ja-JP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ja-JP" b="0" i="1" dirty="0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𝑝𝑜𝑙𝑦</m:t>
                        </m:r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  <a:endParaRPr lang="en-US" altLang="ja-JP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(</m:t>
                    </m:r>
                    <m:r>
                      <a:rPr lang="en-US" altLang="ja-JP" i="1">
                        <a:latin typeface="Cambria Math"/>
                      </a:rPr>
                      <m:t>𝑥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𝑤</m:t>
                    </m:r>
                    <m:r>
                      <a:rPr lang="en-US" altLang="ja-JP" i="1"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:r>
                  <a:rPr lang="en-US" altLang="ja-JP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</a:rPr>
                      <m:t>∀</m:t>
                    </m:r>
                    <m:r>
                      <a:rPr lang="en-US" altLang="ja-JP" i="1" dirty="0">
                        <a:latin typeface="Cambria Math"/>
                      </a:rPr>
                      <m:t>𝜌</m:t>
                    </m:r>
                    <m:r>
                      <a:rPr lang="en-US" altLang="ja-JP" i="1" dirty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𝜌</m:t>
                                </m:r>
                              </m:e>
                            </m:d>
                            <m:r>
                              <a:rPr lang="en-US" altLang="ja-JP" i="1" dirty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ja-JP" b="0" i="1" dirty="0" smtClean="0">
                        <a:latin typeface="Cambria Math"/>
                      </a:rPr>
                      <m:t>&gt;1−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𝑝𝑜𝑙𝑦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By </a:t>
                </a:r>
                <a:r>
                  <a:rPr kumimoji="1" lang="en-US" altLang="ja-JP" sz="2000" u="sng" dirty="0" smtClean="0"/>
                  <a:t>incorporating the 1st message </a:t>
                </a:r>
                <a14:m>
                  <m:oMath xmlns:m="http://schemas.openxmlformats.org/officeDocument/2006/math">
                    <m:r>
                      <a:rPr kumimoji="1" lang="en-US" altLang="ja-JP" sz="2000" b="0" i="1" u="sng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en-US" altLang="ja-JP" sz="2000" u="sng" dirty="0" smtClean="0"/>
                  <a:t> into the input</a:t>
                </a:r>
                <a:r>
                  <a:rPr kumimoji="1" lang="en-US" altLang="ja-JP" sz="2000" dirty="0" smtClean="0"/>
                  <a:t>, we have another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ja-JP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000" dirty="0" smtClean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  <m:r>
                      <a:rPr lang="en-US" altLang="ja-JP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dirty="0">
                        <a:latin typeface="Cambria Math"/>
                      </a:rPr>
                      <m:t> </m:t>
                    </m:r>
                    <m:r>
                      <a:rPr lang="en-US" altLang="ja-JP" i="1" dirty="0">
                        <a:latin typeface="Cambria Math"/>
                      </a:rPr>
                      <m:t>∃</m:t>
                    </m:r>
                    <m:r>
                      <a:rPr lang="en-US" altLang="ja-JP" i="1" dirty="0">
                        <a:latin typeface="Cambria Math"/>
                      </a:rPr>
                      <m:t>𝜌</m:t>
                    </m:r>
                    <m:r>
                      <a:rPr lang="en-US" altLang="ja-JP" b="0" i="1" dirty="0" smtClean="0">
                        <a:latin typeface="Cambria Math"/>
                      </a:rPr>
                      <m:t>′</m:t>
                    </m:r>
                    <m:r>
                      <a:rPr lang="en-US" altLang="ja-JP" i="1" dirty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altLang="ja-JP" i="1" dirty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ja-JP" b="0" i="1" dirty="0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altLang="ja-JP" dirty="0" smtClean="0"/>
                  <a:t>1/8</a:t>
                </a:r>
                <a:endParaRPr lang="en-US" altLang="ja-JP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𝑥</m:t>
                    </m:r>
                    <m:r>
                      <a:rPr lang="en-US" altLang="ja-JP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altLang="ja-JP" dirty="0"/>
                  <a:t>,  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∀</m:t>
                    </m:r>
                    <m:r>
                      <a:rPr lang="en-US" altLang="ja-JP" i="1" dirty="0">
                        <a:latin typeface="Cambria Math"/>
                      </a:rPr>
                      <m:t>𝜌</m:t>
                    </m:r>
                    <m:r>
                      <a:rPr lang="en-US" altLang="ja-JP" b="0" i="1" dirty="0" smtClean="0">
                        <a:latin typeface="Cambria Math"/>
                      </a:rPr>
                      <m:t>′</m:t>
                    </m:r>
                    <m:r>
                      <a:rPr lang="en-US" altLang="ja-JP" i="1" dirty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altLang="ja-JP" b="0" i="1" dirty="0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altLang="ja-JP" i="1" dirty="0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ja-JP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ja-JP" i="1" dirty="0">
                        <a:latin typeface="Cambria Math"/>
                      </a:rPr>
                      <m:t>&gt;1</m:t>
                    </m:r>
                    <m:r>
                      <a:rPr lang="en-US" altLang="ja-JP" b="0" i="1" dirty="0" smtClean="0">
                        <a:latin typeface="Cambria Math"/>
                      </a:rPr>
                      <m:t>/2</m:t>
                    </m:r>
                  </m:oMath>
                </a14:m>
                <a:endParaRPr lang="en-US" altLang="ja-JP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000" dirty="0" smtClean="0"/>
              </a:p>
              <a:p>
                <a:endParaRPr kumimoji="1"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Therefore,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kumimoji="1" lang="en-US" altLang="ja-JP" sz="2000" dirty="0" smtClean="0"/>
                  <a:t> is reducible to CITM(1/8,1/2), which implies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kumimoji="1" lang="en-US" altLang="ja-JP" sz="2000" dirty="0" smtClean="0"/>
                  <a:t> qq-QAM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80728"/>
                <a:ext cx="8712968" cy="5696046"/>
              </a:xfrm>
              <a:prstGeom prst="rect">
                <a:avLst/>
              </a:prstGeom>
              <a:blipFill rotWithShape="1">
                <a:blip r:embed="rId3"/>
                <a:stretch>
                  <a:fillRect l="-559" t="-107" b="-9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067944" y="5301208"/>
                <a:ext cx="1080120" cy="7091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1208"/>
                <a:ext cx="1080120" cy="709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>
            <a:off x="3707904" y="5506335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419872" y="53012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301208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851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矢印 7"/>
          <p:cNvSpPr/>
          <p:nvPr/>
        </p:nvSpPr>
        <p:spPr>
          <a:xfrm>
            <a:off x="5724128" y="5301208"/>
            <a:ext cx="4320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236296" y="4869161"/>
            <a:ext cx="13681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380312" y="5384113"/>
                <a:ext cx="1080120" cy="7091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384113"/>
                <a:ext cx="1080120" cy="7091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>
            <a:off x="7020272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732240" y="531210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12105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6250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/>
          <p:nvPr/>
        </p:nvCxnSpPr>
        <p:spPr>
          <a:xfrm>
            <a:off x="7020272" y="508518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10" idx="0"/>
          </p:cNvCxnSpPr>
          <p:nvPr/>
        </p:nvCxnSpPr>
        <p:spPr>
          <a:xfrm>
            <a:off x="7920372" y="5157192"/>
            <a:ext cx="0" cy="22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7884368" y="5053826"/>
            <a:ext cx="108012" cy="103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732240" y="486916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69160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>
            <a:off x="5148064" y="55063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8460432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左中かっこ 3"/>
          <p:cNvSpPr/>
          <p:nvPr/>
        </p:nvSpPr>
        <p:spPr>
          <a:xfrm>
            <a:off x="6588224" y="4941168"/>
            <a:ext cx="144016" cy="6573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228184" y="501317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013176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8511" r="-38298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角丸四角形吹き出し 12"/>
          <p:cNvSpPr/>
          <p:nvPr/>
        </p:nvSpPr>
        <p:spPr>
          <a:xfrm>
            <a:off x="5076056" y="1812870"/>
            <a:ext cx="3963532" cy="1472114"/>
          </a:xfrm>
          <a:prstGeom prst="wedgeRoundRectCallout">
            <a:avLst>
              <a:gd name="adj1" fmla="val 1949"/>
              <a:gd name="adj2" fmla="val 107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 fact, we show the “</a:t>
            </a:r>
            <a:r>
              <a:rPr kumimoji="1" lang="en-US" altLang="ja-JP" dirty="0" err="1" smtClean="0"/>
              <a:t>qq</a:t>
            </a:r>
            <a:r>
              <a:rPr kumimoji="1" lang="en-US" altLang="ja-JP" dirty="0" smtClean="0"/>
              <a:t>-QAM-completeness of another problem” </a:t>
            </a:r>
            <a:r>
              <a:rPr kumimoji="1" lang="en-US" altLang="ja-JP" i="1" dirty="0" err="1" smtClean="0"/>
              <a:t>MaxOutEnt</a:t>
            </a:r>
            <a:r>
              <a:rPr kumimoji="1" lang="en-US" altLang="ja-JP" dirty="0" smtClean="0"/>
              <a:t>, which asks  if the entropy of a given channel is large for any input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7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  <p:bldP spid="10" grpId="0" animBg="1"/>
      <p:bldP spid="12" grpId="0"/>
      <p:bldP spid="18" grpId="0" animBg="1"/>
      <p:bldP spid="19" grpId="0"/>
      <p:bldP spid="4" grpId="0" animBg="1"/>
      <p:bldP spid="20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600" dirty="0" err="1" smtClean="0">
                    <a:solidFill>
                      <a:srgbClr val="00B0F0"/>
                    </a:solidFill>
                  </a:rPr>
                  <a:t>ccqq</a:t>
                </a:r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-QAM </a:t>
                </a:r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kumimoji="1" lang="en-US" altLang="ja-JP" sz="3600" dirty="0" err="1" smtClean="0">
                    <a:solidFill>
                      <a:srgbClr val="00B0F0"/>
                    </a:solidFill>
                  </a:rPr>
                  <a:t>qq</a:t>
                </a:r>
                <a:r>
                  <a:rPr kumimoji="1" lang="en-US" altLang="ja-JP" sz="3600" dirty="0" smtClean="0">
                    <a:solidFill>
                      <a:srgbClr val="00B0F0"/>
                    </a:solidFill>
                  </a:rPr>
                  <a:t>-QAM</a:t>
                </a:r>
                <a:endParaRPr kumimoji="1" lang="ja-JP" alt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1008112"/>
              </a:xfrm>
              <a:blipFill rotWithShape="1">
                <a:blip r:embed="rId2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784976" cy="55446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𝑦𝑒𝑠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𝑛𝑜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 problem in </a:t>
                </a:r>
                <a:r>
                  <a:rPr kumimoji="1" lang="en-US" altLang="ja-JP" sz="2000" dirty="0" err="1" smtClean="0"/>
                  <a:t>ccqq</a:t>
                </a:r>
                <a:r>
                  <a:rPr kumimoji="1" lang="en-US" altLang="ja-JP" sz="2000" dirty="0" smtClean="0"/>
                  <a:t>-QAM which has a </a:t>
                </a:r>
                <a:r>
                  <a:rPr kumimoji="1" lang="en-US" altLang="ja-JP" sz="2000" dirty="0" err="1" smtClean="0"/>
                  <a:t>ccqq</a:t>
                </a:r>
                <a:r>
                  <a:rPr kumimoji="1" lang="en-US" altLang="ja-JP" sz="2000" dirty="0" smtClean="0"/>
                  <a:t>-QAM proof system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with completeness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and soundness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(−1)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2000" dirty="0" smtClean="0"/>
                  <a:t>: the </a:t>
                </a:r>
                <a:r>
                  <a:rPr kumimoji="1" lang="en-US" altLang="ja-JP" sz="2000" dirty="0" err="1" smtClean="0"/>
                  <a:t>cqq</a:t>
                </a:r>
                <a:r>
                  <a:rPr kumimoji="1" lang="en-US" altLang="ja-JP" sz="2000" dirty="0" smtClean="0"/>
                  <a:t>-QAM proof system that on input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simulates the last 3 turns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on input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u="sng" dirty="0" smtClean="0"/>
                  <a:t>assuming that the 1st message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sng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kumimoji="1" lang="ja-JP" altLang="en-US" sz="2000" u="sng" dirty="0" smtClean="0"/>
                  <a:t> </a:t>
                </a:r>
                <a:r>
                  <a:rPr kumimoji="1" lang="en-US" altLang="ja-JP" sz="2000" u="sng" dirty="0" smtClean="0"/>
                  <a:t>was </a:t>
                </a:r>
                <a14:m>
                  <m:oMath xmlns:m="http://schemas.openxmlformats.org/officeDocument/2006/math">
                    <m:r>
                      <a:rPr kumimoji="1" lang="en-US" altLang="ja-JP" sz="2000" b="0" i="1" u="sng" smtClean="0">
                        <a:latin typeface="Cambria Math"/>
                      </a:rPr>
                      <m:t>𝑟</m:t>
                    </m:r>
                  </m:oMath>
                </a14:m>
                <a:r>
                  <a:rPr kumimoji="1" lang="ja-JP" altLang="en-US" sz="2000" u="sng" dirty="0" smtClean="0"/>
                  <a:t> </a:t>
                </a:r>
                <a:endParaRPr kumimoji="1" lang="en-US" altLang="ja-JP" sz="2000" u="sng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𝐵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𝑦𝑒𝑠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sz="2000" dirty="0" smtClean="0"/>
                  <a:t>: the promise problem such that: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/>
                          </a:rPr>
                          <m:t>𝑦𝑒𝑠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1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kumimoji="1" lang="en-US" altLang="ja-JP" sz="1800" b="0" i="1" smtClean="0"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the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max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acc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prob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in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18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800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18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800" b="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on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input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18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is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at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least</m:t>
                        </m:r>
                        <m:r>
                          <a:rPr kumimoji="1" lang="en-US" altLang="ja-JP" sz="1800" b="0" i="0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2/3</m:t>
                        </m:r>
                      </m:e>
                    </m:d>
                  </m:oMath>
                </a14:m>
                <a:endParaRPr kumimoji="1" lang="en-US" altLang="ja-JP" sz="1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  <m:r>
                      <a:rPr lang="en-US" altLang="ja-JP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1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18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1800" i="1"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the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max</m:t>
                        </m:r>
                        <m:r>
                          <a:rPr lang="en-US" altLang="ja-JP" sz="180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acc</m:t>
                        </m:r>
                        <m:r>
                          <a:rPr lang="en-US" altLang="ja-JP" sz="180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prob</m:t>
                        </m:r>
                        <m:r>
                          <a:rPr lang="en-US" altLang="ja-JP" sz="1800">
                            <a:latin typeface="Cambria Math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in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180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80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ja-JP" sz="1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on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input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ja-JP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ja-JP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1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1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is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/>
                          </a:rPr>
                          <m:t>at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/>
                          </a:rPr>
                          <m:t>most</m:t>
                        </m:r>
                        <m:r>
                          <a:rPr lang="en-US" altLang="ja-JP" sz="1800">
                            <a:latin typeface="Cambria Math"/>
                          </a:rPr>
                          <m:t> </m:t>
                        </m:r>
                        <m:r>
                          <a:rPr lang="en-US" altLang="ja-JP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ja-JP" sz="1800" i="1">
                            <a:latin typeface="Cambria Math"/>
                          </a:rPr>
                          <m:t>/3</m:t>
                        </m:r>
                      </m:e>
                    </m:d>
                  </m:oMath>
                </a14:m>
                <a:endParaRPr kumimoji="1" lang="en-US" altLang="ja-JP" sz="1800" dirty="0" smtClean="0"/>
              </a:p>
              <a:p>
                <a:r>
                  <a:rPr kumimoji="1" lang="en-US" altLang="ja-JP" sz="2000" dirty="0" smtClean="0"/>
                  <a:t>Note that</a:t>
                </a:r>
              </a:p>
              <a:p>
                <a:pPr lvl="1"/>
                <a:r>
                  <a:rPr lang="en-US" altLang="ja-JP" sz="1800" dirty="0"/>
                  <a:t>f</a:t>
                </a:r>
                <a:r>
                  <a:rPr lang="en-US" altLang="ja-JP" sz="1800" dirty="0" smtClean="0"/>
                  <a:t>or any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/>
                      </a:rPr>
                      <m:t>𝑥</m:t>
                    </m:r>
                    <m:r>
                      <a:rPr lang="en-US" altLang="ja-JP" sz="1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kumimoji="1" lang="en-US" altLang="ja-JP" sz="18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1800" b="0" i="1" dirty="0" smtClean="0">
                            <a:latin typeface="Cambria Math"/>
                          </a:rPr>
                          <m:t>𝑥</m:t>
                        </m:r>
                        <m:r>
                          <a:rPr kumimoji="1" lang="en-US" altLang="ja-JP" sz="1800" b="0" i="1" dirty="0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1800" b="0" i="1" dirty="0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kumimoji="1" lang="en-US" altLang="ja-JP" sz="1800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kumimoji="1" lang="en-US" altLang="ja-JP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8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800" b="0" i="1" dirty="0" smtClean="0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kumimoji="1" lang="ja-JP" altLang="en-US" sz="1800" dirty="0" smtClean="0"/>
                  <a:t> </a:t>
                </a:r>
                <a:r>
                  <a:rPr kumimoji="1" lang="en-US" altLang="ja-JP" sz="1800" dirty="0" smtClean="0"/>
                  <a:t>for at least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/>
                      </a:rPr>
                      <m:t>(1−3⋅</m:t>
                    </m:r>
                    <m:sSup>
                      <m:sSupPr>
                        <m:ctrlPr>
                          <a:rPr kumimoji="1" lang="en-US" altLang="ja-JP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sz="18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kumimoji="1" lang="en-US" altLang="ja-JP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sz="1800" dirty="0" smtClean="0"/>
                  <a:t> fraction of the choices of </a:t>
                </a:r>
                <a14:m>
                  <m:oMath xmlns:m="http://schemas.openxmlformats.org/officeDocument/2006/math">
                    <m:r>
                      <a:rPr kumimoji="1" lang="en-US" altLang="ja-JP" sz="18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kumimoji="1" lang="ja-JP" altLang="en-US" sz="1800" dirty="0" smtClean="0"/>
                  <a:t> </a:t>
                </a:r>
                <a:endParaRPr kumimoji="1" lang="en-US" altLang="ja-JP" sz="1800" dirty="0" smtClean="0"/>
              </a:p>
              <a:p>
                <a:pPr lvl="1"/>
                <a:r>
                  <a:rPr lang="en-US" altLang="ja-JP" sz="1800" dirty="0"/>
                  <a:t>f</a:t>
                </a:r>
                <a:r>
                  <a:rPr lang="en-US" altLang="ja-JP" sz="1800" dirty="0" smtClean="0"/>
                  <a:t>or </a:t>
                </a:r>
                <a:r>
                  <a:rPr lang="en-US" altLang="ja-JP" sz="1800" dirty="0"/>
                  <a:t>any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/>
                      </a:rPr>
                      <m:t>𝑥</m:t>
                    </m:r>
                    <m:r>
                      <a:rPr lang="en-US" altLang="ja-JP" sz="18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altLang="ja-JP" sz="1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800" i="1" dirty="0">
                            <a:latin typeface="Cambria Math"/>
                          </a:rPr>
                          <m:t>𝑥</m:t>
                        </m:r>
                        <m:r>
                          <a:rPr lang="en-US" altLang="ja-JP" sz="1800" i="1" dirty="0">
                            <a:latin typeface="Cambria Math"/>
                          </a:rPr>
                          <m:t>,</m:t>
                        </m:r>
                        <m:r>
                          <a:rPr lang="en-US" altLang="ja-JP" sz="1800" i="1" dirty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ja-JP" sz="1800" i="1" dirty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1800" b="0" i="1" dirty="0" smtClean="0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ja-JP" altLang="en-US" sz="1800" dirty="0"/>
                  <a:t> </a:t>
                </a:r>
                <a:r>
                  <a:rPr lang="en-US" altLang="ja-JP" sz="1800" dirty="0"/>
                  <a:t>for at least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/>
                      </a:rPr>
                      <m:t>(1−3⋅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sz="1800" i="1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US" altLang="ja-JP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1800" dirty="0"/>
                  <a:t> fraction of the choices of 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/>
                      </a:rPr>
                      <m:t>𝑟</m:t>
                    </m:r>
                  </m:oMath>
                </a14:m>
                <a:endParaRPr lang="en-US" altLang="ja-JP" sz="18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ja-JP" sz="2200" dirty="0" smtClean="0"/>
                  <a:t> has a </a:t>
                </a:r>
                <a:r>
                  <a:rPr lang="en-US" altLang="ja-JP" sz="2200" dirty="0" err="1" smtClean="0"/>
                  <a:t>qq</a:t>
                </a:r>
                <a:r>
                  <a:rPr lang="en-US" altLang="ja-JP" sz="2200" dirty="0" smtClean="0"/>
                  <a:t>-QAM proof system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solidFill>
                          <a:srgbClr val="00B0F0"/>
                        </a:solidFill>
                        <a:latin typeface="Cambria Math"/>
                      </a:rPr>
                      <m:t>Π</m:t>
                    </m:r>
                    <m:r>
                      <a:rPr lang="en-US" altLang="ja-JP" sz="2200" b="0" i="1" smtClean="0">
                        <a:solidFill>
                          <a:srgbClr val="00B0F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ja-JP" sz="2200" dirty="0" smtClean="0"/>
                  <a:t> since </a:t>
                </a:r>
                <a:r>
                  <a:rPr lang="en-US" altLang="ja-JP" sz="2200" dirty="0" err="1" smtClean="0">
                    <a:solidFill>
                      <a:srgbClr val="FF0000"/>
                    </a:solidFill>
                  </a:rPr>
                  <a:t>cqq</a:t>
                </a:r>
                <a:r>
                  <a:rPr lang="en-US" altLang="ja-JP" sz="2200" dirty="0" smtClean="0">
                    <a:solidFill>
                      <a:srgbClr val="FF0000"/>
                    </a:solidFill>
                  </a:rPr>
                  <a:t>-QAM=</a:t>
                </a:r>
                <a:r>
                  <a:rPr lang="en-US" altLang="ja-JP" sz="2200" dirty="0" err="1" smtClean="0">
                    <a:solidFill>
                      <a:srgbClr val="FF0000"/>
                    </a:solidFill>
                  </a:rPr>
                  <a:t>qq</a:t>
                </a:r>
                <a:r>
                  <a:rPr lang="en-US" altLang="ja-JP" sz="2200" dirty="0" smtClean="0">
                    <a:solidFill>
                      <a:srgbClr val="FF0000"/>
                    </a:solidFill>
                  </a:rPr>
                  <a:t>-QAM</a:t>
                </a:r>
                <a:r>
                  <a:rPr lang="en-US" altLang="ja-JP" sz="22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00B050"/>
                        </a:solidFill>
                        <a:latin typeface="Cambria Math"/>
                      </a:rPr>
                      <m:t>Π</m:t>
                    </m:r>
                    <m:r>
                      <a:rPr lang="en-US" altLang="ja-JP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altLang="ja-JP" sz="2000" dirty="0" smtClean="0"/>
                  <a:t>: </a:t>
                </a:r>
                <a:r>
                  <a:rPr lang="en-US" altLang="ja-JP" sz="2000" dirty="0" err="1" smtClean="0"/>
                  <a:t>qq</a:t>
                </a:r>
                <a:r>
                  <a:rPr lang="en-US" altLang="ja-JP" sz="2000" dirty="0" smtClean="0"/>
                  <a:t>-QAM proof system 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ja-JP" sz="2000" dirty="0" smtClean="0"/>
                  <a:t> in which, </a:t>
                </a:r>
                <a:r>
                  <a:rPr lang="en-US" altLang="ja-JP" sz="2000" u="sng" dirty="0" smtClean="0"/>
                  <a:t>at the 1st turn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u="sng">
                        <a:solidFill>
                          <a:srgbClr val="00B050"/>
                        </a:solidFill>
                        <a:latin typeface="Cambria Math"/>
                      </a:rPr>
                      <m:t>Π</m:t>
                    </m:r>
                    <m:r>
                      <a:rPr lang="en-US" altLang="ja-JP" sz="2000" i="1" u="sng">
                        <a:solidFill>
                          <a:srgbClr val="00B05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altLang="ja-JP" sz="2000" u="sng" dirty="0" smtClean="0"/>
                  <a:t>, the verifier sends </a:t>
                </a:r>
                <a14:m>
                  <m:oMath xmlns:m="http://schemas.openxmlformats.org/officeDocument/2006/math">
                    <m:r>
                      <a:rPr lang="en-US" altLang="ja-JP" sz="2000" i="1" u="sng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ja-JP" sz="2000" u="sng" dirty="0" smtClean="0"/>
                  <a:t> randomly together with the 1st message of </a:t>
                </a:r>
                <a:r>
                  <a:rPr lang="ja-JP" altLang="en-US" sz="2000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u="sng" smtClean="0">
                        <a:solidFill>
                          <a:srgbClr val="00B0F0"/>
                        </a:solidFill>
                        <a:latin typeface="Cambria Math"/>
                      </a:rPr>
                      <m:t>Π</m:t>
                    </m:r>
                    <m:r>
                      <a:rPr lang="en-US" altLang="ja-JP" sz="2000" b="0" i="1" u="sng" smtClean="0">
                        <a:solidFill>
                          <a:srgbClr val="00B0F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ja-JP" altLang="en-US" sz="2000" u="sng" dirty="0" smtClean="0"/>
                  <a:t> </a:t>
                </a:r>
                <a:endParaRPr lang="en-US" altLang="ja-JP" sz="2000" u="sng" dirty="0" smtClean="0"/>
              </a:p>
              <a:p>
                <a:pPr lvl="1"/>
                <a:r>
                  <a:rPr lang="en-US" altLang="ja-JP" sz="2000" dirty="0" smtClean="0"/>
                  <a:t>By a simple calculation,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00B050"/>
                        </a:solidFill>
                        <a:latin typeface="Cambria Math"/>
                      </a:rPr>
                      <m:t>Π</m:t>
                    </m:r>
                    <m:r>
                      <a:rPr lang="en-US" altLang="ja-JP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altLang="ja-JP" sz="2000" dirty="0" smtClean="0"/>
                  <a:t> guarantees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𝐴</m:t>
                    </m:r>
                    <m:r>
                      <a:rPr lang="en-US" altLang="ja-JP" sz="20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 err="1" smtClean="0"/>
                  <a:t>qq</a:t>
                </a:r>
                <a:r>
                  <a:rPr lang="en-US" altLang="ja-JP" sz="2000" dirty="0" smtClean="0"/>
                  <a:t>-QAM 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784976" cy="5544616"/>
              </a:xfrm>
              <a:blipFill rotWithShape="1">
                <a:blip r:embed="rId3"/>
                <a:stretch>
                  <a:fillRect l="-763" t="-110" r="-1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Quantum Babai’s collapse theorem 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7544" y="1081632"/>
                <a:ext cx="8208912" cy="2271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u="sng" dirty="0" smtClean="0"/>
                  <a:t>Q</a:t>
                </a:r>
                <a:r>
                  <a:rPr kumimoji="1" lang="en-US" altLang="ja-JP" sz="2000" u="sng" dirty="0" smtClean="0"/>
                  <a:t>uantum analogue of Babai’s collapse theorem</a:t>
                </a:r>
                <a:r>
                  <a:rPr kumimoji="1" lang="en-US" altLang="ja-JP" sz="2000" dirty="0" smtClean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For any constant m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kumimoji="1" lang="en-US" altLang="ja-JP" sz="2000" dirty="0" smtClean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c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q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kumimoji="1" lang="en-US" altLang="ja-JP" sz="2000" dirty="0" smtClean="0"/>
                  <a:t>, if there is a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𝑗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kumimoji="1" lang="en-US" altLang="ja-JP" sz="20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0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-QAM(m)=PSPACE.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>
                    <a:solidFill>
                      <a:srgbClr val="DDDDDD"/>
                    </a:solidFill>
                  </a:rPr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DDDDDD"/>
                        </a:solidFill>
                        <a:latin typeface="Cambria Math"/>
                      </a:rPr>
                      <m:t>𝑚</m:t>
                    </m:r>
                    <m:r>
                      <a:rPr lang="en-US" altLang="ja-JP" sz="2000" b="0" i="1" smtClean="0">
                        <a:solidFill>
                          <a:srgbClr val="DDDDDD"/>
                        </a:solidFill>
                        <a:latin typeface="Cambria Math"/>
                      </a:rPr>
                      <m:t>≥2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DDDDDD"/>
                    </a:solidFill>
                  </a:rPr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DDDDD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DDDDDD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DDDDDD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DDDDDD"/>
                        </a:solidFill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DDDDDD"/>
                        </a:solidFill>
                        <a:latin typeface="Cambria Math"/>
                      </a:rPr>
                      <m:t>c</m:t>
                    </m:r>
                    <m:r>
                      <a:rPr kumimoji="1" lang="en-US" altLang="ja-JP" sz="2000" b="0" i="1" smtClean="0">
                        <a:solidFill>
                          <a:srgbClr val="DDDDDD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solidFill>
                          <a:srgbClr val="DDDDDD"/>
                        </a:solidFill>
                        <a:latin typeface="Cambria Math"/>
                      </a:rPr>
                      <m:t>q</m:t>
                    </m:r>
                    <m:r>
                      <a:rPr kumimoji="1" lang="en-US" altLang="ja-JP" sz="2000" b="0" i="1" smtClean="0">
                        <a:solidFill>
                          <a:srgbClr val="DDDDDD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DDDDDD"/>
                    </a:solidFill>
                  </a:rPr>
                  <a:t>,           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000" b="0" i="0" dirty="0" smtClean="0">
                        <a:solidFill>
                          <a:srgbClr val="DDDDDD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000" b="0" i="0" dirty="0" smtClean="0">
                        <a:solidFill>
                          <a:srgbClr val="DDDDDD"/>
                        </a:solidFill>
                        <a:latin typeface="Cambria Math"/>
                      </a:rPr>
                      <m:t>c</m:t>
                    </m:r>
                    <m:r>
                      <a:rPr kumimoji="1" lang="en-US" altLang="ja-JP" sz="2000" b="0" i="0" dirty="0" smtClean="0">
                        <a:solidFill>
                          <a:srgbClr val="DDDDDD"/>
                        </a:solidFill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kumimoji="1" lang="en-US" altLang="ja-JP" sz="2000" b="0" i="0" dirty="0" smtClean="0">
                        <a:solidFill>
                          <a:srgbClr val="DDDDDD"/>
                        </a:solidFill>
                        <a:latin typeface="Cambria Math"/>
                      </a:rPr>
                      <m:t>cq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solidFill>
                              <a:srgbClr val="DDDDD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solidFill>
                              <a:srgbClr val="DDDDDD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dirty="0" smtClean="0">
                            <a:solidFill>
                              <a:srgbClr val="DDDDDD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 smtClean="0">
                    <a:solidFill>
                      <a:srgbClr val="DDDDDD"/>
                    </a:solidFill>
                  </a:rPr>
                  <a:t>-QAM(m)=</a:t>
                </a:r>
                <a:r>
                  <a:rPr kumimoji="1" lang="en-US" altLang="ja-JP" sz="2000" dirty="0" err="1" smtClean="0">
                    <a:solidFill>
                      <a:srgbClr val="DDDDDD"/>
                    </a:solidFill>
                  </a:rPr>
                  <a:t>qq</a:t>
                </a:r>
                <a:r>
                  <a:rPr kumimoji="1" lang="en-US" altLang="ja-JP" sz="2000" dirty="0" smtClean="0">
                    <a:solidFill>
                      <a:srgbClr val="DDDDDD"/>
                    </a:solidFill>
                  </a:rPr>
                  <a:t>-QAM.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𝑚</m:t>
                    </m:r>
                    <m:r>
                      <a:rPr lang="en-US" altLang="ja-JP" sz="2000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kumimoji="1" lang="en-US" altLang="ja-JP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c</m:t>
                    </m:r>
                    <m:r>
                      <a:rPr kumimoji="1" lang="en-US" altLang="ja-JP" sz="2000" b="0" i="0" smtClean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cq</m:t>
                    </m:r>
                  </m:oMath>
                </a14:m>
                <a:r>
                  <a:rPr kumimoji="1" lang="en-US" altLang="ja-JP" sz="2000" dirty="0" smtClean="0"/>
                  <a:t>-QAM(m)=</a:t>
                </a:r>
                <a:r>
                  <a:rPr kumimoji="1" lang="en-US" altLang="ja-JP" sz="2000" dirty="0" err="1" smtClean="0"/>
                  <a:t>cq</a:t>
                </a:r>
                <a:r>
                  <a:rPr kumimoji="1" lang="en-US" altLang="ja-JP" sz="2000" dirty="0" smtClean="0"/>
                  <a:t>-QAM (=QAM)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For any </a:t>
                </a:r>
                <a:r>
                  <a:rPr lang="en-US" altLang="ja-JP" sz="2000" dirty="0"/>
                  <a:t>constant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𝑚</m:t>
                    </m:r>
                    <m:r>
                      <a:rPr lang="en-US" altLang="ja-JP" sz="20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c</m:t>
                    </m:r>
                    <m:r>
                      <a:rPr lang="en-US" altLang="ja-JP" sz="200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cc</m:t>
                    </m:r>
                  </m:oMath>
                </a14:m>
                <a:r>
                  <a:rPr lang="en-US" altLang="ja-JP" sz="2000" dirty="0"/>
                  <a:t>-QAM(m)=</a:t>
                </a:r>
                <a:r>
                  <a:rPr lang="en-US" altLang="ja-JP" sz="2000" dirty="0" smtClean="0"/>
                  <a:t>cc-QAM 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81632"/>
                <a:ext cx="8208912" cy="2271456"/>
              </a:xfrm>
              <a:prstGeom prst="rect">
                <a:avLst/>
              </a:prstGeom>
              <a:blipFill rotWithShape="1">
                <a:blip r:embed="rId2"/>
                <a:stretch>
                  <a:fillRect l="-742" t="-1067" r="-297" b="-34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7544" y="3645024"/>
                <a:ext cx="820891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[Proof of </a:t>
                </a:r>
                <a:r>
                  <a:rPr kumimoji="1" lang="en-US" altLang="ja-JP" sz="2000" dirty="0" smtClean="0"/>
                  <a:t>1.]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kumimoji="1" lang="en-US" altLang="ja-JP" sz="2000" dirty="0" err="1" smtClean="0"/>
                  <a:t>qcq</a:t>
                </a:r>
                <a:r>
                  <a:rPr kumimoji="1" lang="en-US" altLang="ja-JP" sz="2000" dirty="0" smtClean="0"/>
                  <a:t>-QAM (=QMAM) =QIP= PSPACE [MW05,JJUW09]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/>
                  <a:t>So, the proof completes by showing </a:t>
                </a:r>
                <a:r>
                  <a:rPr lang="en-US" altLang="ja-JP" sz="2000" dirty="0" err="1" smtClean="0"/>
                  <a:t>qcq</a:t>
                </a:r>
                <a:r>
                  <a:rPr lang="en-US" altLang="ja-JP" sz="2000" dirty="0" smtClean="0"/>
                  <a:t>-QAM</a:t>
                </a:r>
                <a:r>
                  <a:rPr lang="en-US" altLang="ja-JP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err="1" smtClean="0"/>
                  <a:t>qcc</a:t>
                </a:r>
                <a:r>
                  <a:rPr kumimoji="1" lang="en-US" altLang="ja-JP" sz="2000" dirty="0" smtClean="0"/>
                  <a:t>-QAM &amp; </a:t>
                </a:r>
                <a:r>
                  <a:rPr kumimoji="1" lang="en-US" altLang="ja-JP" sz="2000" dirty="0" err="1" smtClean="0"/>
                  <a:t>qccc</a:t>
                </a:r>
                <a:r>
                  <a:rPr kumimoji="1" lang="en-US" altLang="ja-JP" sz="2000" dirty="0" smtClean="0"/>
                  <a:t>-QAM.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/>
                  <a:t>By simulation of </a:t>
                </a:r>
                <a:r>
                  <a:rPr lang="en-US" altLang="ja-JP" sz="2000" dirty="0" err="1" smtClean="0"/>
                  <a:t>qcq</a:t>
                </a:r>
                <a:r>
                  <a:rPr lang="en-US" altLang="ja-JP" sz="2000" dirty="0" smtClean="0"/>
                  <a:t>-QAM</a:t>
                </a:r>
                <a:r>
                  <a:rPr lang="en-US" altLang="ja-JP" sz="2000" dirty="0" smtClean="0">
                    <a:ea typeface="Cambria Math"/>
                  </a:rPr>
                  <a:t> proof systems by </a:t>
                </a:r>
                <a:r>
                  <a:rPr lang="en-US" altLang="ja-JP" sz="2000" dirty="0" err="1" smtClean="0"/>
                  <a:t>qcc</a:t>
                </a:r>
                <a:r>
                  <a:rPr lang="en-US" altLang="ja-JP" sz="2000" dirty="0" smtClean="0"/>
                  <a:t>-QAM (&amp; </a:t>
                </a:r>
                <a:r>
                  <a:rPr lang="en-US" altLang="ja-JP" sz="2000" dirty="0" err="1" smtClean="0"/>
                  <a:t>qccc</a:t>
                </a:r>
                <a:r>
                  <a:rPr lang="en-US" altLang="ja-JP" sz="2000" dirty="0" smtClean="0"/>
                  <a:t>-QAM) systems via quantum teleportation (where EPR pairs are sent at 1st turn)  </a:t>
                </a:r>
              </a:p>
              <a:p>
                <a:r>
                  <a:rPr kumimoji="1" lang="en-US" altLang="ja-JP" sz="2000" dirty="0" smtClean="0"/>
                  <a:t>[Proofs of 3. &amp; 4.]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/>
                  <a:t>Similar to Babai’s collapse theorem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8208912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817" t="-1355" b="-3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0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Summary &amp; Future Work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Summary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352928" cy="5733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800" dirty="0" err="1" smtClean="0">
                    <a:solidFill>
                      <a:srgbClr val="FF0000"/>
                    </a:solidFill>
                  </a:rPr>
                  <a:t>qq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-QAM has natural complete problems</a:t>
                </a:r>
              </a:p>
              <a:p>
                <a:pPr lvl="1"/>
                <a:r>
                  <a:rPr lang="en-US" altLang="ja-JP" sz="2400" dirty="0" smtClean="0">
                    <a:solidFill>
                      <a:srgbClr val="00B050"/>
                    </a:solidFill>
                  </a:rPr>
                  <a:t>CITM</a:t>
                </a:r>
                <a:r>
                  <a:rPr lang="en-US" altLang="ja-JP" sz="2400" dirty="0" smtClean="0"/>
                  <a:t>: Is the output of a given quantum circuit is close to the totally mixed state for any input?</a:t>
                </a:r>
              </a:p>
              <a:p>
                <a:pPr lvl="1"/>
                <a:r>
                  <a:rPr lang="en-US" altLang="ja-JP" sz="2400" dirty="0" err="1" smtClean="0">
                    <a:solidFill>
                      <a:srgbClr val="00B050"/>
                    </a:solidFill>
                  </a:rPr>
                  <a:t>MaxOutQEA</a:t>
                </a:r>
                <a:r>
                  <a:rPr lang="en-US" altLang="ja-JP" sz="2400" dirty="0" smtClean="0"/>
                  <a:t>: Does a quantum channel has the maximum output entropy larger than a threshold?</a:t>
                </a:r>
                <a:endParaRPr kumimoji="1" lang="en-US" altLang="ja-JP" sz="2400" dirty="0" smtClean="0"/>
              </a:p>
              <a:p>
                <a:r>
                  <a:rPr lang="en-US" altLang="ja-JP" sz="2800" dirty="0" smtClean="0">
                    <a:solidFill>
                      <a:srgbClr val="FF0000"/>
                    </a:solidFill>
                  </a:rPr>
                  <a:t>Quantum analogue of Babai’s collapse theorem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ja-JP" sz="2400" dirty="0"/>
                  <a:t>For any constant 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≥3</m:t>
                    </m:r>
                  </m:oMath>
                </a14:m>
                <a:r>
                  <a:rPr lang="en-US" altLang="ja-JP" sz="2400" dirty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q</m:t>
                    </m:r>
                    <m:r>
                      <a:rPr lang="en-US" altLang="ja-JP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ja-JP" sz="2400" dirty="0"/>
                  <a:t>, if there is a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𝑗</m:t>
                    </m:r>
                    <m:r>
                      <a:rPr lang="en-US" altLang="ja-JP" sz="2400" i="1">
                        <a:latin typeface="Cambria Math"/>
                      </a:rPr>
                      <m:t>≥3</m:t>
                    </m:r>
                  </m:oMath>
                </a14:m>
                <a:r>
                  <a:rPr lang="en-US" altLang="ja-JP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q</m:t>
                    </m:r>
                  </m:oMath>
                </a14:m>
                <a:r>
                  <a:rPr lang="en-US" altLang="ja-JP" sz="24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/>
                  <a:t>-QAM(m)=PSPACE</a:t>
                </a:r>
                <a:r>
                  <a:rPr lang="en-US" altLang="ja-JP" sz="2400" dirty="0" smtClean="0"/>
                  <a:t>.</a:t>
                </a:r>
                <a:endParaRPr lang="en-US" altLang="ja-JP" sz="24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ja-JP" sz="2400" dirty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𝑚</m:t>
                    </m:r>
                    <m:r>
                      <a:rPr lang="en-US" altLang="ja-JP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400" dirty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∈{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q</m:t>
                    </m:r>
                    <m:r>
                      <a:rPr lang="en-US" altLang="ja-JP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ja-JP" sz="2400" dirty="0"/>
                  <a:t>,    </a:t>
                </a:r>
                <a:r>
                  <a:rPr lang="en-US" altLang="ja-JP" sz="2400" dirty="0" smtClean="0"/>
                  <a:t>                </a:t>
                </a:r>
                <a:r>
                  <a:rPr lang="en-US" altLang="ja-JP" sz="2400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</m:t>
                    </m:r>
                    <m:r>
                      <a:rPr lang="en-US" altLang="ja-JP" sz="2400" dirty="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</a:rPr>
                      <m:t>cq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/>
                  <a:t>-QAM(m)=</a:t>
                </a:r>
                <a:r>
                  <a:rPr lang="en-US" altLang="ja-JP" sz="2400" dirty="0" err="1"/>
                  <a:t>qq</a:t>
                </a:r>
                <a:r>
                  <a:rPr lang="en-US" altLang="ja-JP" sz="2400" dirty="0"/>
                  <a:t>-QAM.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ja-JP" sz="2400" dirty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𝑚</m:t>
                    </m:r>
                    <m:r>
                      <a:rPr lang="en-US" altLang="ja-JP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cq</m:t>
                    </m:r>
                  </m:oMath>
                </a14:m>
                <a:r>
                  <a:rPr lang="en-US" altLang="ja-JP" sz="2400" dirty="0"/>
                  <a:t>-QAM(m)=</a:t>
                </a:r>
                <a:r>
                  <a:rPr lang="en-US" altLang="ja-JP" sz="2400" dirty="0" err="1"/>
                  <a:t>cq</a:t>
                </a:r>
                <a:r>
                  <a:rPr lang="en-US" altLang="ja-JP" sz="2400" dirty="0"/>
                  <a:t>-QAM (=QAM)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ja-JP" sz="2400" dirty="0"/>
                  <a:t>For any constant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𝑚</m:t>
                    </m:r>
                    <m:r>
                      <a:rPr lang="en-US" altLang="ja-JP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r>
                      <a:rPr lang="en-US" altLang="ja-JP" sz="2400">
                        <a:latin typeface="Cambria Math"/>
                      </a:rPr>
                      <m:t>⋯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cc</m:t>
                    </m:r>
                  </m:oMath>
                </a14:m>
                <a:r>
                  <a:rPr lang="en-US" altLang="ja-JP" sz="2400" dirty="0"/>
                  <a:t>-QAM(m)=cc-QAM </a:t>
                </a:r>
              </a:p>
              <a:p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cq-QAM (=QAM)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 qq-QAM</a:t>
                </a:r>
                <a:r>
                  <a:rPr kumimoji="1" lang="en-US" altLang="ja-JP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altLang="ja-JP" sz="2400" dirty="0" smtClean="0"/>
                  <a:t>AM=AM</a:t>
                </a:r>
                <a:r>
                  <a:rPr lang="en-US" altLang="ja-JP" sz="2400" baseline="-25000" dirty="0" smtClean="0"/>
                  <a:t>1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cc-QAM=cc-QAM</a:t>
                </a:r>
                <a:r>
                  <a:rPr kumimoji="1" lang="en-US" altLang="ja-JP" sz="24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altLang="ja-JP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cq-QAM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qq-QAM</a:t>
                </a:r>
                <a:r>
                  <a:rPr kumimoji="1" lang="en-US" altLang="ja-JP" sz="24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altLang="ja-JP" sz="2400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qq-QAM</a:t>
                </a:r>
                <a:r>
                  <a:rPr lang="en-US" altLang="ja-JP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QIP[2]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352928" cy="5733256"/>
              </a:xfrm>
              <a:blipFill rotWithShape="1">
                <a:blip r:embed="rId2"/>
                <a:stretch>
                  <a:fillRect l="-1168" t="-1596" r="-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8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Open Problems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pPr marL="400050"/>
            <a:r>
              <a:rPr lang="en-US" altLang="ja-JP" sz="2400" dirty="0" smtClean="0">
                <a:solidFill>
                  <a:srgbClr val="0070C0"/>
                </a:solidFill>
              </a:rPr>
              <a:t>Find any natural problem in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qq</a:t>
            </a:r>
            <a:r>
              <a:rPr lang="en-US" altLang="ja-JP" sz="2400" dirty="0" smtClean="0">
                <a:solidFill>
                  <a:srgbClr val="0070C0"/>
                </a:solidFill>
              </a:rPr>
              <a:t>-QAM that is not known to be in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cq</a:t>
            </a:r>
            <a:r>
              <a:rPr lang="en-US" altLang="ja-JP" sz="2400" dirty="0" smtClean="0">
                <a:solidFill>
                  <a:srgbClr val="0070C0"/>
                </a:solidFill>
              </a:rPr>
              <a:t>-QAM. </a:t>
            </a:r>
            <a:endParaRPr lang="en-US" altLang="ja-JP" sz="2400" dirty="0"/>
          </a:p>
          <a:p>
            <a:pPr marL="800100" lvl="1"/>
            <a:r>
              <a:rPr lang="en-US" altLang="ja-JP" sz="2400" dirty="0" smtClean="0"/>
              <a:t>Or </a:t>
            </a:r>
            <a:r>
              <a:rPr lang="en-US" altLang="ja-JP" sz="2400" dirty="0" err="1" smtClean="0"/>
              <a:t>qq</a:t>
            </a:r>
            <a:r>
              <a:rPr lang="en-US" altLang="ja-JP" sz="2400" dirty="0" smtClean="0"/>
              <a:t>-QAM=</a:t>
            </a:r>
            <a:r>
              <a:rPr lang="en-US" altLang="ja-JP" sz="2400" dirty="0" err="1" smtClean="0"/>
              <a:t>cq</a:t>
            </a:r>
            <a:r>
              <a:rPr lang="en-US" altLang="ja-JP" sz="2400" dirty="0" smtClean="0"/>
              <a:t>-QAM?</a:t>
            </a:r>
          </a:p>
          <a:p>
            <a:pPr marL="400050"/>
            <a:r>
              <a:rPr lang="en-US" altLang="ja-JP" sz="2400" dirty="0" smtClean="0">
                <a:solidFill>
                  <a:srgbClr val="0070C0"/>
                </a:solidFill>
              </a:rPr>
              <a:t>Non-trivial lower bound and upper bound for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qq</a:t>
            </a:r>
            <a:r>
              <a:rPr lang="en-US" altLang="ja-JP" sz="2400" dirty="0" smtClean="0">
                <a:solidFill>
                  <a:srgbClr val="0070C0"/>
                </a:solidFill>
              </a:rPr>
              <a:t>-QAM</a:t>
            </a:r>
          </a:p>
          <a:p>
            <a:pPr marL="800100" lvl="1"/>
            <a:r>
              <a:rPr lang="en-US" altLang="ja-JP" sz="2400" dirty="0" smtClean="0"/>
              <a:t>lower bound: </a:t>
            </a:r>
            <a:r>
              <a:rPr lang="en-US" altLang="ja-JP" sz="2400" dirty="0" err="1" smtClean="0"/>
              <a:t>cq</a:t>
            </a:r>
            <a:r>
              <a:rPr lang="en-US" altLang="ja-JP" sz="2400" dirty="0" smtClean="0"/>
              <a:t>-QAM;  upper bound: QIP[2]</a:t>
            </a:r>
          </a:p>
          <a:p>
            <a:pPr marL="800100" lvl="1"/>
            <a:r>
              <a:rPr lang="en-US" altLang="ja-JP" sz="2400" dirty="0" smtClean="0"/>
              <a:t>Is QSZK contained in </a:t>
            </a:r>
            <a:r>
              <a:rPr lang="en-US" altLang="ja-JP" sz="2400" dirty="0" err="1" smtClean="0"/>
              <a:t>qq</a:t>
            </a:r>
            <a:r>
              <a:rPr lang="en-US" altLang="ja-JP" sz="2400" dirty="0" smtClean="0"/>
              <a:t>-QAM?         (cf.  SZK</a:t>
            </a:r>
            <a:r>
              <a:rPr lang="en-US" altLang="ja-JP" sz="2400" dirty="0" smtClean="0">
                <a:latin typeface="ＭＳ ゴシック"/>
                <a:ea typeface="ＭＳ ゴシック"/>
              </a:rPr>
              <a:t>⊆</a:t>
            </a:r>
            <a:r>
              <a:rPr lang="en-US" altLang="ja-JP" sz="2400" dirty="0" smtClean="0"/>
              <a:t>AM) </a:t>
            </a:r>
          </a:p>
          <a:p>
            <a:r>
              <a:rPr lang="en-US" altLang="ja-JP" sz="2400" dirty="0" err="1" smtClean="0">
                <a:solidFill>
                  <a:srgbClr val="0070C0"/>
                </a:solidFill>
              </a:rPr>
              <a:t>qq</a:t>
            </a:r>
            <a:r>
              <a:rPr lang="en-US" altLang="ja-JP" sz="2400" dirty="0" smtClean="0">
                <a:solidFill>
                  <a:srgbClr val="0070C0"/>
                </a:solidFill>
              </a:rPr>
              <a:t>-QAM=qq-QAM</a:t>
            </a:r>
            <a:r>
              <a:rPr lang="en-US" altLang="ja-JP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ja-JP" sz="2400" dirty="0" smtClean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US" altLang="ja-JP" sz="2400" dirty="0" smtClean="0"/>
              <a:t>similar questions remain open for </a:t>
            </a:r>
            <a:r>
              <a:rPr lang="en-US" altLang="ja-JP" sz="2400" dirty="0" err="1" smtClean="0"/>
              <a:t>cq</a:t>
            </a:r>
            <a:r>
              <a:rPr lang="en-US" altLang="ja-JP" sz="2400" dirty="0" smtClean="0"/>
              <a:t>-QAM and QIP[2]</a:t>
            </a:r>
            <a:endParaRPr lang="en-US" altLang="ja-JP" sz="2400" dirty="0"/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Quantum analogue for the Goldwasser-Sipser theorem</a:t>
            </a:r>
          </a:p>
          <a:p>
            <a:pPr lvl="1"/>
            <a:r>
              <a:rPr lang="en-US" altLang="ja-JP" sz="2400" dirty="0" smtClean="0"/>
              <a:t>What if classical interaction is added before QIP(2) proof systems?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Thank you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Background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Interactive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 Proof </a:t>
            </a:r>
            <a:r>
              <a:rPr lang="en-US" altLang="ja-JP" sz="3600" dirty="0" smtClean="0">
                <a:solidFill>
                  <a:srgbClr val="00B0F0"/>
                </a:solidFill>
              </a:rPr>
              <a:t>S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ystems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13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37518"/>
            <a:ext cx="1368152" cy="12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7518"/>
            <a:ext cx="1459782" cy="12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243366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Prover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unbounded  powerful 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243366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Verifier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poly.-time </a:t>
            </a:r>
            <a:r>
              <a:rPr lang="en-US" altLang="ja-JP" dirty="0" smtClean="0">
                <a:solidFill>
                  <a:srgbClr val="FF0000"/>
                </a:solidFill>
              </a:rPr>
              <a:t>randomized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algorithm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2843808" y="1426885"/>
            <a:ext cx="3240360" cy="2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11560" y="3717032"/>
                <a:ext cx="2808312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𝑦𝑒𝑠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𝑛𝑜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)∈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IP</a:t>
                </a:r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17032"/>
                <a:ext cx="2808312" cy="490840"/>
              </a:xfrm>
              <a:prstGeom prst="rect">
                <a:avLst/>
              </a:prstGeom>
              <a:blipFill rotWithShape="1">
                <a:blip r:embed="rId4"/>
                <a:stretch>
                  <a:fillRect l="-434" t="-8750" r="-282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矢印 11"/>
          <p:cNvSpPr/>
          <p:nvPr/>
        </p:nvSpPr>
        <p:spPr>
          <a:xfrm>
            <a:off x="3563888" y="3861048"/>
            <a:ext cx="432048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99592" y="4161274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There is a poly.-time interactive protocol  such that: for any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sz="2000" dirty="0" smtClean="0"/>
                  <a:t>, </a:t>
                </a:r>
                <a:endParaRPr kumimoji="1" lang="ja-JP" altLang="en-US" sz="2000" b="0" dirty="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61274"/>
                <a:ext cx="7416824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5"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71600" y="4633392"/>
                <a:ext cx="7488832" cy="16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 smtClean="0"/>
                  <a:t>(</a:t>
                </a:r>
                <a:r>
                  <a:rPr kumimoji="1" lang="en-US" altLang="ja-JP" sz="2000" b="0" dirty="0" smtClean="0">
                    <a:solidFill>
                      <a:srgbClr val="FF0000"/>
                    </a:solidFill>
                  </a:rPr>
                  <a:t>completeness</a:t>
                </a:r>
                <a:r>
                  <a:rPr kumimoji="1" lang="en-US" altLang="ja-JP" sz="2000" b="0" dirty="0" smtClean="0"/>
                  <a:t>) 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𝑥</m:t>
                    </m:r>
                    <m:r>
                      <a:rPr lang="en-US" altLang="ja-JP" sz="20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kumimoji="1" lang="en-US" altLang="ja-JP" sz="2000" b="0" dirty="0" smtClean="0"/>
                  <a:t>, there is a strategy of the prover which makes the verifier accept </a:t>
                </a:r>
                <a:r>
                  <a:rPr kumimoji="1" lang="en-US" altLang="ja-JP" sz="2000" b="0" dirty="0" smtClean="0">
                    <a:solidFill>
                      <a:schemeClr val="tx1"/>
                    </a:solidFill>
                  </a:rPr>
                  <a:t>with prob. at least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(≥2/3)</m:t>
                    </m:r>
                  </m:oMath>
                </a14:m>
                <a:r>
                  <a:rPr kumimoji="1" lang="en-US" altLang="ja-JP" sz="2000" b="0" dirty="0" smtClean="0">
                    <a:solidFill>
                      <a:schemeClr val="tx1"/>
                    </a:solidFill>
                  </a:rPr>
                  <a:t>.</a:t>
                </a:r>
                <a:endParaRPr kumimoji="1" lang="en-US" altLang="ja-JP" sz="2000" b="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“perfect complete” if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𝑎</m:t>
                    </m:r>
                    <m:r>
                      <a:rPr lang="en-US" altLang="ja-JP" sz="2000" i="1" dirty="0" smtClean="0">
                        <a:latin typeface="Cambria Math"/>
                      </a:rPr>
                      <m:t>=1</m:t>
                    </m:r>
                  </m:oMath>
                </a14:m>
                <a:endParaRPr kumimoji="1" lang="en-US" altLang="ja-JP" sz="2000" b="0" dirty="0" smtClean="0"/>
              </a:p>
              <a:p>
                <a:r>
                  <a:rPr lang="en-US" altLang="ja-JP" sz="2000" dirty="0" smtClean="0"/>
                  <a:t>(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soundness</a:t>
                </a:r>
                <a:r>
                  <a:rPr lang="en-US" altLang="ja-JP" sz="2000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∈</m:t>
                        </m:r>
                        <m:r>
                          <a:rPr lang="en-US" altLang="ja-JP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, for any strategy of the prover, the verifier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accepts with prob. at most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(≤1/3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)        </a:t>
                </a:r>
                <a:endParaRPr kumimoji="1" lang="ja-JP" altLang="en-US" sz="2000" b="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33392"/>
                <a:ext cx="7488832" cy="1655390"/>
              </a:xfrm>
              <a:prstGeom prst="rect">
                <a:avLst/>
              </a:prstGeom>
              <a:blipFill rotWithShape="1">
                <a:blip r:embed="rId7"/>
                <a:stretch>
                  <a:fillRect l="-814" t="-1471" b="-5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/>
          <p:cNvSpPr/>
          <p:nvPr/>
        </p:nvSpPr>
        <p:spPr>
          <a:xfrm rot="10800000">
            <a:off x="2843808" y="1858932"/>
            <a:ext cx="3240360" cy="2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843808" y="2290981"/>
            <a:ext cx="3240360" cy="2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9832" y="272169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Interactive communication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9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Interactive Proof Systems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91264" cy="51125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B050"/>
                    </a:solidFill>
                  </a:rPr>
                  <a:t>Introduced in 1985 (same year as quantum computing!) in two ways</a:t>
                </a:r>
              </a:p>
              <a:p>
                <a:pPr lvl="1"/>
                <a:r>
                  <a:rPr lang="en-US" altLang="ja-JP" sz="2000" dirty="0" smtClean="0"/>
                  <a:t>Goldwasser, Micali, Rackoff: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private-coin</a:t>
                </a:r>
                <a:r>
                  <a:rPr lang="en-US" altLang="ja-JP" sz="2000" dirty="0" smtClean="0"/>
                  <a:t> interactive proofs,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 smtClean="0"/>
                  <a:t>where </a:t>
                </a:r>
                <a:r>
                  <a:rPr lang="en-US" altLang="ja-JP" sz="2000" dirty="0"/>
                  <a:t>the verifier flips coins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privately</a:t>
                </a:r>
                <a:r>
                  <a:rPr lang="en-US" altLang="ja-JP" sz="2000" dirty="0"/>
                  <a:t>  (the verifier may flip his coins without revealing to the prover</a:t>
                </a:r>
                <a:r>
                  <a:rPr lang="en-US" altLang="ja-JP" sz="2000" dirty="0" smtClean="0"/>
                  <a:t>)</a:t>
                </a:r>
              </a:p>
              <a:p>
                <a:pPr lvl="1"/>
                <a:r>
                  <a:rPr lang="en-US" altLang="ja-JP" sz="2000" dirty="0" smtClean="0"/>
                  <a:t>Babai: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public-coin</a:t>
                </a:r>
                <a:r>
                  <a:rPr lang="en-US" altLang="ja-JP" sz="2000" dirty="0" smtClean="0"/>
                  <a:t> interactive proofs (named as “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Arthur-Merlin games</a:t>
                </a:r>
                <a:r>
                  <a:rPr lang="en-US" altLang="ja-JP" sz="2000" dirty="0" smtClean="0"/>
                  <a:t>”; prover=wizard “Merlin”, verifier=king “Arthur”),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 smtClean="0"/>
                  <a:t>where </a:t>
                </a:r>
                <a:r>
                  <a:rPr lang="en-US" altLang="ja-JP" sz="2000" dirty="0"/>
                  <a:t>the verifier (=Arthur) flips coins publicly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equivalently, the verifier just sends random bits</a:t>
                </a:r>
                <a:r>
                  <a:rPr lang="en-US" altLang="ja-JP" sz="2000" dirty="0" smtClean="0"/>
                  <a:t>)</a:t>
                </a:r>
              </a:p>
              <a:p>
                <a:pPr marL="400050"/>
                <a:r>
                  <a:rPr lang="en-US" altLang="ja-JP" sz="2400" dirty="0"/>
                  <a:t>no difference between private-coin and public-coin</a:t>
                </a:r>
                <a:endParaRPr lang="en-US" altLang="ja-JP" sz="24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srgbClr val="FF0000"/>
                    </a:solidFill>
                  </a:rPr>
                  <a:t>IP[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AM[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ja-JP" sz="2000" dirty="0"/>
                  <a:t> (Goldwasser-Sipser theorem</a:t>
                </a:r>
                <a:r>
                  <a:rPr lang="en-US" altLang="ja-JP" sz="2000" dirty="0" smtClean="0"/>
                  <a:t>), so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IP:=IP[poly]=AM[poly]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IP=PSPACE </a:t>
                </a:r>
                <a:r>
                  <a:rPr lang="en-US" altLang="ja-JP" sz="2000" dirty="0"/>
                  <a:t>[</a:t>
                </a:r>
                <a:r>
                  <a:rPr lang="en-US" altLang="ja-JP" sz="2000" dirty="0" smtClean="0"/>
                  <a:t>Lund-Fortnow-Karloff-Nisan’92,Shamir’92]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ja-JP" sz="2000" dirty="0"/>
              </a:p>
              <a:p>
                <a:pPr marL="457200" lvl="1" indent="0">
                  <a:buNone/>
                </a:pPr>
                <a:endParaRPr lang="en-US" altLang="ja-JP" sz="20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91264" cy="5112568"/>
              </a:xfrm>
              <a:blipFill rotWithShape="1">
                <a:blip r:embed="rId2"/>
                <a:stretch>
                  <a:fillRect l="-1029" t="-954" r="-1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07" y="332656"/>
            <a:ext cx="864096" cy="73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星 5 4"/>
          <p:cNvSpPr/>
          <p:nvPr/>
        </p:nvSpPr>
        <p:spPr>
          <a:xfrm>
            <a:off x="8132715" y="404664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6497"/>
            <a:ext cx="752403" cy="7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7304622" y="404664"/>
            <a:ext cx="468053" cy="21602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AM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8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6" y="2635171"/>
            <a:ext cx="1099742" cy="9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7544" y="2924944"/>
            <a:ext cx="94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Prover (Merlin) </a:t>
            </a:r>
          </a:p>
        </p:txBody>
      </p:sp>
      <p:pic>
        <p:nvPicPr>
          <p:cNvPr id="10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936104" cy="8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388696" y="3430741"/>
            <a:ext cx="10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Verifier (Arthur)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12" name="右矢印 11"/>
          <p:cNvSpPr/>
          <p:nvPr/>
        </p:nvSpPr>
        <p:spPr>
          <a:xfrm rot="10800000">
            <a:off x="2843808" y="2923204"/>
            <a:ext cx="3240360" cy="28669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851920" y="2564904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564904"/>
                <a:ext cx="129614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矢印 13"/>
          <p:cNvSpPr/>
          <p:nvPr/>
        </p:nvSpPr>
        <p:spPr>
          <a:xfrm>
            <a:off x="2915816" y="3500602"/>
            <a:ext cx="3240360" cy="2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355976" y="320194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01943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55576" y="1052736"/>
                <a:ext cx="49685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B050"/>
                    </a:solidFill>
                  </a:rPr>
                  <a:t>AM</a:t>
                </a:r>
                <a:r>
                  <a:rPr lang="en-US" altLang="ja-JP" sz="2400" dirty="0" smtClean="0"/>
                  <a:t>:=AM[2]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sends a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random string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Merlin returns a string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decides accept/reject from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𝑥</m:t>
                    </m:r>
                    <m:r>
                      <a:rPr lang="en-US" altLang="ja-JP" sz="2000" i="1" dirty="0" smtClean="0">
                        <a:latin typeface="Cambria Math"/>
                      </a:rPr>
                      <m:t>, </m:t>
                    </m:r>
                    <m:r>
                      <a:rPr lang="en-US" altLang="ja-JP" sz="2000" i="1" dirty="0" smtClean="0">
                        <a:latin typeface="Cambria Math"/>
                      </a:rPr>
                      <m:t>𝑦</m:t>
                    </m:r>
                    <m:r>
                      <a:rPr lang="en-US" altLang="ja-JP" sz="2000" i="1" dirty="0" smtClean="0">
                        <a:latin typeface="Cambria Math"/>
                      </a:rPr>
                      <m:t>, </m:t>
                    </m:r>
                    <m:r>
                      <a:rPr lang="en-US" altLang="ja-JP" sz="20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altLang="ja-JP" sz="2000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52736"/>
                <a:ext cx="4968552" cy="1661993"/>
              </a:xfrm>
              <a:prstGeom prst="rect">
                <a:avLst/>
              </a:prstGeom>
              <a:blipFill rotWithShape="1">
                <a:blip r:embed="rId7"/>
                <a:stretch>
                  <a:fillRect l="-196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236296" y="2638653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instance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638653"/>
                <a:ext cx="129614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756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 4"/>
          <p:cNvSpPr/>
          <p:nvPr/>
        </p:nvSpPr>
        <p:spPr>
          <a:xfrm>
            <a:off x="6552219" y="2566645"/>
            <a:ext cx="468053" cy="325164"/>
          </a:xfrm>
          <a:custGeom>
            <a:avLst/>
            <a:gdLst>
              <a:gd name="connsiteX0" fmla="*/ 0 w 671512"/>
              <a:gd name="connsiteY0" fmla="*/ 300038 h 300038"/>
              <a:gd name="connsiteX1" fmla="*/ 0 w 671512"/>
              <a:gd name="connsiteY1" fmla="*/ 300038 h 300038"/>
              <a:gd name="connsiteX2" fmla="*/ 0 w 671512"/>
              <a:gd name="connsiteY2" fmla="*/ 42863 h 300038"/>
              <a:gd name="connsiteX3" fmla="*/ 0 w 671512"/>
              <a:gd name="connsiteY3" fmla="*/ 42863 h 300038"/>
              <a:gd name="connsiteX4" fmla="*/ 114300 w 671512"/>
              <a:gd name="connsiteY4" fmla="*/ 85725 h 300038"/>
              <a:gd name="connsiteX5" fmla="*/ 171450 w 671512"/>
              <a:gd name="connsiteY5" fmla="*/ 100013 h 300038"/>
              <a:gd name="connsiteX6" fmla="*/ 242887 w 671512"/>
              <a:gd name="connsiteY6" fmla="*/ 128588 h 300038"/>
              <a:gd name="connsiteX7" fmla="*/ 342900 w 671512"/>
              <a:gd name="connsiteY7" fmla="*/ 0 h 300038"/>
              <a:gd name="connsiteX8" fmla="*/ 542925 w 671512"/>
              <a:gd name="connsiteY8" fmla="*/ 128588 h 300038"/>
              <a:gd name="connsiteX9" fmla="*/ 671512 w 671512"/>
              <a:gd name="connsiteY9" fmla="*/ 0 h 300038"/>
              <a:gd name="connsiteX10" fmla="*/ 671512 w 671512"/>
              <a:gd name="connsiteY10" fmla="*/ 285750 h 300038"/>
              <a:gd name="connsiteX11" fmla="*/ 0 w 671512"/>
              <a:gd name="connsiteY1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512" h="300038">
                <a:moveTo>
                  <a:pt x="0" y="300038"/>
                </a:moveTo>
                <a:lnTo>
                  <a:pt x="0" y="300038"/>
                </a:lnTo>
                <a:lnTo>
                  <a:pt x="0" y="42863"/>
                </a:lnTo>
                <a:lnTo>
                  <a:pt x="0" y="42863"/>
                </a:lnTo>
                <a:cubicBezTo>
                  <a:pt x="38100" y="57150"/>
                  <a:pt x="75697" y="72857"/>
                  <a:pt x="114300" y="85725"/>
                </a:cubicBezTo>
                <a:cubicBezTo>
                  <a:pt x="132929" y="91935"/>
                  <a:pt x="152569" y="94618"/>
                  <a:pt x="171450" y="100013"/>
                </a:cubicBezTo>
                <a:cubicBezTo>
                  <a:pt x="212648" y="111784"/>
                  <a:pt x="209162" y="111725"/>
                  <a:pt x="242887" y="128588"/>
                </a:cubicBezTo>
                <a:lnTo>
                  <a:pt x="342900" y="0"/>
                </a:lnTo>
                <a:lnTo>
                  <a:pt x="542925" y="128588"/>
                </a:lnTo>
                <a:lnTo>
                  <a:pt x="671512" y="0"/>
                </a:lnTo>
                <a:lnTo>
                  <a:pt x="671512" y="285750"/>
                </a:lnTo>
                <a:lnTo>
                  <a:pt x="0" y="30003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1539279" y="2823319"/>
            <a:ext cx="152401" cy="1498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83568" y="4221088"/>
                <a:ext cx="6984776" cy="120032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Babai’s collapse theorem </a:t>
                </a:r>
                <a:r>
                  <a:rPr kumimoji="1" lang="en-US" altLang="ja-JP" sz="2400" dirty="0" smtClean="0"/>
                  <a:t>[Babai’85] :</a:t>
                </a:r>
                <a:r>
                  <a:rPr lang="en-US" altLang="ja-JP" sz="2400" dirty="0" smtClean="0"/>
                  <a:t> </a:t>
                </a:r>
              </a:p>
              <a:p>
                <a:r>
                  <a:rPr lang="en-US" altLang="ja-JP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is any 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constant larger than 2,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AM[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]=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AM</a:t>
                </a: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(due to Goldwasser-Sipser, IP[k] also collapses to AM) 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6984776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1220" t="-3518" b="-10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683568" y="55172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AM is one of fundamental complexity classes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AM=AM</a:t>
            </a:r>
            <a:r>
              <a:rPr lang="en-US" altLang="ja-JP" sz="2400" baseline="-25000" dirty="0" smtClean="0"/>
              <a:t>1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SZK is in AM &amp; </a:t>
            </a:r>
            <a:r>
              <a:rPr kumimoji="1" lang="en-US" altLang="ja-JP" sz="2400" dirty="0" err="1" smtClean="0"/>
              <a:t>coAM</a:t>
            </a:r>
            <a:r>
              <a:rPr kumimoji="1" lang="en-US" altLang="ja-JP" sz="2400" dirty="0" smtClean="0"/>
              <a:t>  </a:t>
            </a:r>
            <a:r>
              <a:rPr kumimoji="1" lang="en-US" altLang="ja-JP" sz="2000" dirty="0" smtClean="0"/>
              <a:t>[Fortnow’87,Aiello-Hastad’91]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368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Quantum Interactive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 Proof </a:t>
            </a:r>
            <a:r>
              <a:rPr lang="en-US" altLang="ja-JP" sz="3600" dirty="0" smtClean="0">
                <a:solidFill>
                  <a:srgbClr val="00B0F0"/>
                </a:solidFill>
              </a:rPr>
              <a:t>S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ystems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13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1368152" cy="12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1459782" cy="12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27089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Prover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unboundedly powerful </a:t>
            </a:r>
            <a:r>
              <a:rPr lang="en-US" altLang="ja-JP" dirty="0" smtClean="0">
                <a:solidFill>
                  <a:srgbClr val="FF0000"/>
                </a:solidFill>
              </a:rPr>
              <a:t>quantum</a:t>
            </a:r>
            <a:r>
              <a:rPr lang="en-US" altLang="ja-JP" dirty="0" smtClean="0"/>
              <a:t> operation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270892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Verifier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poly.</a:t>
            </a:r>
            <a:r>
              <a:rPr kumimoji="1" lang="en-US" altLang="ja-JP" dirty="0" smtClean="0"/>
              <a:t>-time </a:t>
            </a:r>
            <a:r>
              <a:rPr lang="en-US" altLang="ja-JP" dirty="0">
                <a:solidFill>
                  <a:srgbClr val="FF0000"/>
                </a:solidFill>
              </a:rPr>
              <a:t>quantum </a:t>
            </a:r>
            <a:r>
              <a:rPr kumimoji="1" lang="en-US" altLang="ja-JP" dirty="0" smtClean="0"/>
              <a:t>algorithm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2843808" y="1702143"/>
            <a:ext cx="3240360" cy="2866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7544" y="3933056"/>
                <a:ext cx="216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IP</a:t>
                </a:r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33056"/>
                <a:ext cx="216024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4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矢印 11"/>
          <p:cNvSpPr/>
          <p:nvPr/>
        </p:nvSpPr>
        <p:spPr>
          <a:xfrm>
            <a:off x="1907704" y="4077072"/>
            <a:ext cx="432048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55576" y="4377298"/>
                <a:ext cx="74168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There is a poly.-time interactive protocol  such that: for any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sz="2000" dirty="0" smtClean="0"/>
                  <a:t>, </a:t>
                </a:r>
                <a:endParaRPr kumimoji="1" lang="ja-JP" altLang="en-US" sz="2000" b="0" dirty="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77298"/>
                <a:ext cx="7416824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04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99592" y="4849416"/>
                <a:ext cx="7488832" cy="13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 smtClean="0"/>
                  <a:t>(</a:t>
                </a:r>
                <a:r>
                  <a:rPr kumimoji="1" lang="en-US" altLang="ja-JP" sz="2000" b="0" dirty="0" smtClean="0">
                    <a:solidFill>
                      <a:srgbClr val="0070C0"/>
                    </a:solidFill>
                  </a:rPr>
                  <a:t>completeness</a:t>
                </a:r>
                <a:r>
                  <a:rPr kumimoji="1" lang="en-US" altLang="ja-JP" sz="2000" b="0" dirty="0" smtClean="0"/>
                  <a:t>) 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𝑥</m:t>
                    </m:r>
                    <m:r>
                      <a:rPr lang="en-US" altLang="ja-JP" sz="20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𝑦𝑒𝑠</m:t>
                        </m:r>
                      </m:sub>
                    </m:sSub>
                  </m:oMath>
                </a14:m>
                <a:r>
                  <a:rPr kumimoji="1" lang="en-US" altLang="ja-JP" sz="2000" b="0" dirty="0" smtClean="0"/>
                  <a:t>, there is a strategy of the prover which makes the verifier accept with prob. at least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𝑎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 (≥2/3)</m:t>
                    </m:r>
                  </m:oMath>
                </a14:m>
                <a:r>
                  <a:rPr kumimoji="1" lang="en-US" altLang="ja-JP" sz="2000" b="0" dirty="0" smtClean="0"/>
                  <a:t>.</a:t>
                </a:r>
              </a:p>
              <a:p>
                <a:r>
                  <a:rPr lang="en-US" altLang="ja-JP" sz="2000" dirty="0" smtClean="0"/>
                  <a:t>(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altLang="ja-JP" sz="2000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∈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, for any strategy of the prover, the verifier accepts with prob. at most </a:t>
                </a:r>
                <a14:m>
                  <m:oMath xmlns:m="http://schemas.openxmlformats.org/officeDocument/2006/math">
                    <m:r>
                      <a:rPr lang="en-US" altLang="ja-JP" sz="2000" b="0" i="0" dirty="0" smtClean="0">
                        <a:latin typeface="Cambria Math"/>
                      </a:rPr>
                      <m:t>(</m:t>
                    </m:r>
                    <m:r>
                      <a:rPr lang="en-US" altLang="ja-JP" sz="2000" b="0" i="1" dirty="0" smtClean="0">
                        <a:latin typeface="Cambria Math"/>
                      </a:rPr>
                      <m:t>𝑏</m:t>
                    </m:r>
                    <m:r>
                      <a:rPr lang="en-US" altLang="ja-JP" sz="2000" b="0" i="1" dirty="0" smtClean="0">
                        <a:latin typeface="Cambria Math"/>
                      </a:rPr>
                      <m:t>≤1/3</m:t>
                    </m:r>
                  </m:oMath>
                </a14:m>
                <a:r>
                  <a:rPr lang="en-US" altLang="ja-JP" sz="2000" dirty="0" smtClean="0"/>
                  <a:t>)        </a:t>
                </a:r>
                <a:endParaRPr kumimoji="1" lang="ja-JP" altLang="en-US" sz="2000" b="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49416"/>
                <a:ext cx="7488832" cy="1347613"/>
              </a:xfrm>
              <a:prstGeom prst="rect">
                <a:avLst/>
              </a:prstGeom>
              <a:blipFill rotWithShape="1">
                <a:blip r:embed="rId7"/>
                <a:stretch>
                  <a:fillRect l="-896" t="-1810" b="-72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/>
          <p:cNvSpPr/>
          <p:nvPr/>
        </p:nvSpPr>
        <p:spPr>
          <a:xfrm rot="10800000">
            <a:off x="2843808" y="2134190"/>
            <a:ext cx="3240360" cy="2866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843808" y="2566239"/>
            <a:ext cx="3240360" cy="2866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9832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quantum</a:t>
            </a:r>
            <a:r>
              <a:rPr kumimoji="1" lang="en-US" altLang="ja-JP" dirty="0" smtClean="0"/>
              <a:t> communication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9087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[Watrous’99,Kitaev-Watrous’00]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41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Number of </a:t>
            </a:r>
            <a:r>
              <a:rPr lang="en-US" altLang="ja-JP" sz="3600" dirty="0" smtClean="0">
                <a:solidFill>
                  <a:srgbClr val="00B0F0"/>
                </a:solidFill>
              </a:rPr>
              <a:t>Turns of </a:t>
            </a:r>
            <a:r>
              <a:rPr kumimoji="1" lang="en-US" altLang="ja-JP" sz="3600" dirty="0" smtClean="0">
                <a:solidFill>
                  <a:srgbClr val="00B0F0"/>
                </a:solidFill>
              </a:rPr>
              <a:t>QIPs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080120"/>
                <a:ext cx="8363272" cy="59492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PSPACE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</a:rPr>
                  <a:t> QIP[3]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</a:t>
                </a:r>
                <a:r>
                  <a:rPr lang="en-US" altLang="ja-JP" sz="2000" dirty="0" smtClean="0"/>
                  <a:t>[Watrous’99]</a:t>
                </a:r>
                <a:endParaRPr lang="en-US" altLang="ja-JP" sz="2000" dirty="0"/>
              </a:p>
              <a:p>
                <a:pPr lvl="1"/>
                <a:r>
                  <a:rPr lang="en-US" altLang="ja-JP" sz="2000" dirty="0" smtClean="0"/>
                  <a:t>: Every problem in PSPACE has a 3-turn QIP system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QIP=QIP[3]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sz="2000" dirty="0" smtClean="0"/>
                  <a:t>[Kitaev-Watrous’00] </a:t>
                </a:r>
              </a:p>
              <a:p>
                <a:pPr lvl="1"/>
                <a:r>
                  <a:rPr lang="en-US" altLang="ja-JP" sz="2000" dirty="0" smtClean="0"/>
                  <a:t>Every QIP can be parallelized into 3-turn QIP</a:t>
                </a:r>
              </a:p>
              <a:p>
                <a:pPr lvl="1"/>
                <a:r>
                  <a:rPr lang="en-US" altLang="ja-JP" sz="2000" dirty="0" smtClean="0"/>
                  <a:t>QIP=QIP[3]</a:t>
                </a:r>
                <a:r>
                  <a:rPr lang="en-US" altLang="ja-JP" sz="2000" baseline="-25000" dirty="0" smtClean="0"/>
                  <a:t>1</a:t>
                </a:r>
                <a:r>
                  <a:rPr lang="en-US" altLang="ja-JP" sz="2000" dirty="0" smtClean="0"/>
                  <a:t> : Moreover, it can be modified into a QIP with perfect completeness   </a:t>
                </a:r>
              </a:p>
              <a:p>
                <a:pPr marL="457200" lvl="1" indent="0">
                  <a:buNone/>
                </a:pPr>
                <a:r>
                  <a:rPr kumimoji="1" lang="en-US" altLang="ja-JP" sz="2000" dirty="0" smtClean="0"/>
                  <a:t>cf. Classical IPs seem not to be parallelized into constant-turn IPs</a:t>
                </a:r>
              </a:p>
              <a:p>
                <a:pPr marL="400050"/>
                <a:r>
                  <a:rPr lang="en-US" altLang="ja-JP" sz="2400" dirty="0">
                    <a:solidFill>
                      <a:srgbClr val="FF0000"/>
                    </a:solidFill>
                  </a:rPr>
                  <a:t>QIP=PSPACE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sz="2000" dirty="0" smtClean="0"/>
                  <a:t>[Jain-Ji-Upadhyay-Watrous’09]</a:t>
                </a:r>
              </a:p>
              <a:p>
                <a:pPr marL="800100" lvl="1"/>
                <a:r>
                  <a:rPr kumimoji="1" lang="en-US" altLang="ja-JP" sz="2000" dirty="0" smtClean="0"/>
                  <a:t>The computational power of QIPs is the same as that of classical IPs!</a:t>
                </a:r>
              </a:p>
              <a:p>
                <a:pPr marL="800100" lvl="1"/>
                <a:r>
                  <a:rPr kumimoji="1" lang="en-US" altLang="ja-JP" sz="2000" dirty="0" smtClean="0"/>
                  <a:t>QIP[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kumimoji="1" lang="en-US" altLang="ja-JP" sz="2000" dirty="0" smtClean="0"/>
                  <a:t>]=QIP=PSPACE for any (poly. bounded)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≥3</m:t>
                    </m:r>
                  </m:oMath>
                </a14:m>
                <a:endParaRPr kumimoji="1" lang="en-US" altLang="ja-JP" sz="2000" dirty="0" smtClean="0"/>
              </a:p>
              <a:p>
                <a:pPr marL="400050"/>
                <a:r>
                  <a:rPr lang="en-US" altLang="ja-JP" sz="2400" dirty="0" smtClean="0"/>
                  <a:t>QIP[1]=QMA</a:t>
                </a:r>
              </a:p>
              <a:p>
                <a:pPr marL="800100" lvl="1"/>
                <a:r>
                  <a:rPr lang="en-US" altLang="ja-JP" sz="2000" dirty="0" smtClean="0"/>
                  <a:t>well-studied as a quantum analogue of NP</a:t>
                </a:r>
              </a:p>
              <a:p>
                <a:pPr marL="400050"/>
                <a:r>
                  <a:rPr lang="en-US" altLang="ja-JP" sz="2400" dirty="0" smtClean="0">
                    <a:solidFill>
                      <a:srgbClr val="0070C0"/>
                    </a:solidFill>
                  </a:rPr>
                  <a:t>QIP[2] is very little known </a:t>
                </a:r>
              </a:p>
              <a:p>
                <a:pPr marL="800100" lvl="1"/>
                <a:r>
                  <a:rPr lang="en-US" altLang="ja-JP" sz="2000" dirty="0" smtClean="0"/>
                  <a:t>QSZK is in QIP[2]  [Watrous’02]</a:t>
                </a:r>
              </a:p>
              <a:p>
                <a:pPr marL="800100" lvl="1"/>
                <a:r>
                  <a:rPr lang="en-US" altLang="ja-JP" sz="2000" dirty="0">
                    <a:latin typeface="ＭＳ ゴシック"/>
                    <a:ea typeface="ＭＳ ゴシック"/>
                  </a:rPr>
                  <a:t>∃</a:t>
                </a:r>
                <a:r>
                  <a:rPr lang="en-US" altLang="ja-JP" sz="2000" dirty="0"/>
                  <a:t>complete problem </a:t>
                </a:r>
                <a:r>
                  <a:rPr lang="en-US" altLang="ja-JP" sz="1800" dirty="0"/>
                  <a:t>[</a:t>
                </a:r>
                <a:r>
                  <a:rPr lang="en-US" altLang="ja-JP" sz="1800" dirty="0" smtClean="0"/>
                  <a:t>Wat02,Hayden-Milner-Wilde’14,Gutoski+HMW’15]</a:t>
                </a:r>
                <a:endParaRPr lang="en-US" altLang="ja-JP" sz="2000" dirty="0" smtClean="0"/>
              </a:p>
              <a:p>
                <a:pPr marL="800100" lvl="1"/>
                <a:r>
                  <a:rPr lang="en-US" altLang="ja-JP" sz="2000" dirty="0" smtClean="0"/>
                  <a:t>QIP[2] = QIP[2]</a:t>
                </a:r>
                <a:r>
                  <a:rPr lang="en-US" altLang="ja-JP" sz="2000" baseline="-25000" dirty="0" smtClean="0"/>
                  <a:t>1</a:t>
                </a:r>
                <a:r>
                  <a:rPr lang="en-US" altLang="ja-JP" sz="2000" dirty="0" smtClean="0"/>
                  <a:t>?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080120"/>
                <a:ext cx="8363272" cy="5949280"/>
              </a:xfrm>
              <a:blipFill rotWithShape="1">
                <a:blip r:embed="rId2"/>
                <a:stretch>
                  <a:fillRect l="-948" t="-1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B0F0"/>
                </a:solidFill>
              </a:rPr>
              <a:t>QAM: Quantum Analogue of AM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  <p:pic>
        <p:nvPicPr>
          <p:cNvPr id="5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6" y="2852936"/>
            <a:ext cx="1099742" cy="9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7544" y="3142709"/>
            <a:ext cx="94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Prover (Merlin) </a:t>
            </a:r>
          </a:p>
        </p:txBody>
      </p:sp>
      <p:pic>
        <p:nvPicPr>
          <p:cNvPr id="7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936104" cy="8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388696" y="3358733"/>
            <a:ext cx="10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Verifier (Arthur)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9" name="右矢印 8"/>
          <p:cNvSpPr/>
          <p:nvPr/>
        </p:nvSpPr>
        <p:spPr>
          <a:xfrm rot="10800000">
            <a:off x="2843808" y="2998286"/>
            <a:ext cx="3240360" cy="28669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851920" y="2636912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636912"/>
                <a:ext cx="129614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矢印 10"/>
          <p:cNvSpPr/>
          <p:nvPr/>
        </p:nvSpPr>
        <p:spPr>
          <a:xfrm>
            <a:off x="2915816" y="3500602"/>
            <a:ext cx="3240360" cy="28669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355976" y="320194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201943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383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11560" y="1179909"/>
                <a:ext cx="73130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B050"/>
                    </a:solidFill>
                  </a:rPr>
                  <a:t>QAM  (2 turn Quantum Arthur-Merlin proof system)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sends a (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classical</a:t>
                </a:r>
                <a:r>
                  <a:rPr lang="en-US" altLang="ja-JP" sz="2000" dirty="0" smtClean="0"/>
                  <a:t>) random string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Merlin returns a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US" altLang="ja-JP" sz="2000" dirty="0" smtClean="0"/>
                  <a:t> state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sz="20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Arthur decides accept/reject from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/>
                      </a:rPr>
                      <m:t>𝑥</m:t>
                    </m:r>
                    <m:r>
                      <a:rPr lang="en-US" altLang="ja-JP" sz="2000" i="1" dirty="0" smtClean="0">
                        <a:latin typeface="Cambria Math"/>
                      </a:rPr>
                      <m:t>, </m:t>
                    </m:r>
                    <m:r>
                      <a:rPr lang="en-US" altLang="ja-JP" sz="2000" i="1" dirty="0" smtClean="0">
                        <a:latin typeface="Cambria Math"/>
                      </a:rPr>
                      <m:t>𝑦</m:t>
                    </m:r>
                    <m:r>
                      <a:rPr lang="en-US" altLang="ja-JP" sz="2000" i="1" dirty="0" smtClean="0">
                        <a:latin typeface="Cambria Math"/>
                      </a:rPr>
                      <m:t>,</m:t>
                    </m:r>
                    <m:r>
                      <a:rPr lang="en-US" altLang="ja-JP" sz="2000" b="0" i="0" smtClean="0">
                        <a:latin typeface="Cambria Math"/>
                      </a:rPr>
                      <m:t> </m:t>
                    </m:r>
                    <m:r>
                      <a:rPr lang="ja-JP" altLang="en-US" sz="20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sz="2000" dirty="0" smtClean="0"/>
                  <a:t> by a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 quantum </a:t>
                </a:r>
                <a:r>
                  <a:rPr lang="en-US" altLang="ja-JP" sz="2000" dirty="0" smtClean="0"/>
                  <a:t>computer.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79909"/>
                <a:ext cx="7313004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250" t="-3524" r="-250" b="-7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236296" y="2699628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instance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699628"/>
                <a:ext cx="129614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756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67544" y="4514344"/>
                <a:ext cx="56166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3-turn is enough for full power: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QMAM=QIP[3]=PSPACE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2-turn is not much understood: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QAM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ＭＳ ゴシック"/>
                      </a:rPr>
                      <m:t>⊆ </m:t>
                    </m:r>
                  </m:oMath>
                </a14:m>
                <a:r>
                  <a:rPr lang="en-US" altLang="ja-JP" sz="2400" dirty="0"/>
                  <a:t>BP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altLang="ja-JP" sz="2400" dirty="0"/>
                  <a:t>PP </a:t>
                </a:r>
                <a:r>
                  <a:rPr lang="en-US" altLang="ja-JP" sz="2000" dirty="0" smtClean="0"/>
                  <a:t>[MW05]</a:t>
                </a:r>
                <a:endParaRPr lang="en-US" altLang="ja-JP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ＭＳ ゴシック"/>
                    <a:ea typeface="ＭＳ ゴシック"/>
                  </a:rPr>
                  <a:t>∃</a:t>
                </a:r>
                <a:r>
                  <a:rPr lang="en-US" altLang="ja-JP" sz="2400" dirty="0" smtClean="0"/>
                  <a:t>complete problem? </a:t>
                </a:r>
                <a:endParaRPr kumimoji="1" lang="en-US" altLang="ja-JP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QSZK</a:t>
                </a:r>
                <a:r>
                  <a:rPr lang="en-US" altLang="ja-JP" sz="2400" dirty="0" smtClean="0">
                    <a:latin typeface="ＭＳ ゴシック"/>
                    <a:ea typeface="ＭＳ ゴシック"/>
                  </a:rPr>
                  <a:t>⊆</a:t>
                </a:r>
                <a:r>
                  <a:rPr lang="en-US" altLang="ja-JP" sz="2400" dirty="0" smtClean="0"/>
                  <a:t> QAM?  QAM=QAM</a:t>
                </a:r>
                <a:r>
                  <a:rPr lang="en-US" altLang="ja-JP" sz="2400" baseline="-25000" dirty="0" smtClean="0"/>
                  <a:t>1</a:t>
                </a:r>
                <a:r>
                  <a:rPr lang="en-US" altLang="ja-JP" sz="2400" dirty="0" smtClean="0"/>
                  <a:t>?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14344"/>
                <a:ext cx="5616624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520" t="-2116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6732240" y="9087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[Marriott-Watrous’05]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156176" y="4653136"/>
            <a:ext cx="252028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6" y="5320079"/>
            <a:ext cx="728084" cy="62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03" y="5331952"/>
            <a:ext cx="643361" cy="6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右矢印 18"/>
          <p:cNvSpPr/>
          <p:nvPr/>
        </p:nvSpPr>
        <p:spPr>
          <a:xfrm>
            <a:off x="7020272" y="5373216"/>
            <a:ext cx="792088" cy="15202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7020272" y="5805264"/>
            <a:ext cx="792088" cy="15202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0800000">
            <a:off x="7020272" y="5589240"/>
            <a:ext cx="792088" cy="15202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84176" y="4715852"/>
            <a:ext cx="10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QMAM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3975447"/>
            <a:ext cx="20882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Known Results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47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3095</Words>
  <Application>Microsoft Office PowerPoint</Application>
  <PresentationFormat>画面に合わせる (4:3)</PresentationFormat>
  <Paragraphs>338</Paragraphs>
  <Slides>26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Generalized Quantum  Arthur-Merlin Games</vt:lpstr>
      <vt:lpstr>Outline</vt:lpstr>
      <vt:lpstr>Background</vt:lpstr>
      <vt:lpstr>Interactive Proof Systems</vt:lpstr>
      <vt:lpstr>Interactive Proof Systems</vt:lpstr>
      <vt:lpstr>AM</vt:lpstr>
      <vt:lpstr>Quantum Interactive Proof Systems</vt:lpstr>
      <vt:lpstr>Number of Turns of QIPs</vt:lpstr>
      <vt:lpstr>QAM: Quantum Analogue of AM</vt:lpstr>
      <vt:lpstr>Our Models &amp; Results</vt:lpstr>
      <vt:lpstr>New Model: “Fully-Quantum” Analogue of AM </vt:lpstr>
      <vt:lpstr>Our Results (Part I)</vt:lpstr>
      <vt:lpstr>Our Results (Part II)</vt:lpstr>
      <vt:lpstr>More general collapse theorem</vt:lpstr>
      <vt:lpstr>More general collapse theorem</vt:lpstr>
      <vt:lpstr>More general collapse theorem</vt:lpstr>
      <vt:lpstr>Our Results (Part III)</vt:lpstr>
      <vt:lpstr>Proof Ideas (2nd Result)</vt:lpstr>
      <vt:lpstr>Quantum Babai’s collapse theorem </vt:lpstr>
      <vt:lpstr>cccqq-QAM ⊆ ccqq-QAM</vt:lpstr>
      <vt:lpstr>cqq-QAM ⊆ qq-QAM</vt:lpstr>
      <vt:lpstr>ccqq-QAM ⊆ qq-QAM</vt:lpstr>
      <vt:lpstr>Quantum Babai’s collapse theorem </vt:lpstr>
      <vt:lpstr>Summary &amp; Future Work</vt:lpstr>
      <vt:lpstr>Summary</vt:lpstr>
      <vt:lpstr>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Quantum  Arthur-Merlin Games</dc:title>
  <dc:creator>Nishimura</dc:creator>
  <cp:lastModifiedBy>Nishimura</cp:lastModifiedBy>
  <cp:revision>171</cp:revision>
  <dcterms:created xsi:type="dcterms:W3CDTF">2014-08-13T08:50:24Z</dcterms:created>
  <dcterms:modified xsi:type="dcterms:W3CDTF">2015-06-19T23:41:42Z</dcterms:modified>
</cp:coreProperties>
</file>